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4">
  <p:sldMasterIdLst>
    <p:sldMasterId id="2147483648" r:id="rId1"/>
  </p:sldMasterIdLst>
  <p:notesMasterIdLst>
    <p:notesMasterId r:id="rId36"/>
  </p:notesMasterIdLst>
  <p:sldIdLst>
    <p:sldId id="1586" r:id="rId2"/>
    <p:sldId id="1713" r:id="rId3"/>
    <p:sldId id="1714" r:id="rId4"/>
    <p:sldId id="1715" r:id="rId5"/>
    <p:sldId id="1719" r:id="rId6"/>
    <p:sldId id="1614" r:id="rId7"/>
    <p:sldId id="1721" r:id="rId8"/>
    <p:sldId id="1615" r:id="rId9"/>
    <p:sldId id="1678" r:id="rId10"/>
    <p:sldId id="1658" r:id="rId11"/>
    <p:sldId id="1681" r:id="rId12"/>
    <p:sldId id="1680" r:id="rId13"/>
    <p:sldId id="1659" r:id="rId14"/>
    <p:sldId id="1671" r:id="rId15"/>
    <p:sldId id="1672" r:id="rId16"/>
    <p:sldId id="1697" r:id="rId17"/>
    <p:sldId id="1675" r:id="rId18"/>
    <p:sldId id="1676" r:id="rId19"/>
    <p:sldId id="1677" r:id="rId20"/>
    <p:sldId id="1720" r:id="rId21"/>
    <p:sldId id="1674" r:id="rId22"/>
    <p:sldId id="1645" r:id="rId23"/>
    <p:sldId id="1649" r:id="rId24"/>
    <p:sldId id="1588" r:id="rId25"/>
    <p:sldId id="1669" r:id="rId26"/>
    <p:sldId id="1708" r:id="rId27"/>
    <p:sldId id="1709" r:id="rId28"/>
    <p:sldId id="1679" r:id="rId29"/>
    <p:sldId id="1710" r:id="rId30"/>
    <p:sldId id="1711" r:id="rId31"/>
    <p:sldId id="1716" r:id="rId32"/>
    <p:sldId id="1717" r:id="rId33"/>
    <p:sldId id="1718" r:id="rId34"/>
    <p:sldId id="1620" r:id="rId35"/>
  </p:sldIdLst>
  <p:sldSz cx="12192000" cy="6858000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3" userDrawn="1">
          <p15:clr>
            <a:srgbClr val="A4A3A4"/>
          </p15:clr>
        </p15:guide>
        <p15:guide id="2" pos="3818" userDrawn="1">
          <p15:clr>
            <a:srgbClr val="A4A3A4"/>
          </p15:clr>
        </p15:guide>
        <p15:guide id="3" pos="438" userDrawn="1">
          <p15:clr>
            <a:srgbClr val="A4A3A4"/>
          </p15:clr>
        </p15:guide>
        <p15:guide id="4" pos="7316" userDrawn="1">
          <p15:clr>
            <a:srgbClr val="A4A3A4"/>
          </p15:clr>
        </p15:guide>
        <p15:guide id="6" orient="horz" pos="684" userDrawn="1">
          <p15:clr>
            <a:srgbClr val="A4A3A4"/>
          </p15:clr>
        </p15:guide>
        <p15:guide id="8" orient="horz" pos="38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4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A81BA"/>
    <a:srgbClr val="0000FF"/>
    <a:srgbClr val="0033CC"/>
    <a:srgbClr val="FF9900"/>
    <a:srgbClr val="3333CC"/>
    <a:srgbClr val="740274"/>
    <a:srgbClr val="000099"/>
    <a:srgbClr val="FFCC99"/>
    <a:srgbClr val="FFD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08" autoAdjust="0"/>
    <p:restoredTop sz="91975" autoAdjust="0"/>
  </p:normalViewPr>
  <p:slideViewPr>
    <p:cSldViewPr showGuides="1">
      <p:cViewPr varScale="1">
        <p:scale>
          <a:sx n="140" d="100"/>
          <a:sy n="140" d="100"/>
        </p:scale>
        <p:origin x="976" y="184"/>
      </p:cViewPr>
      <p:guideLst>
        <p:guide orient="horz" pos="2283"/>
        <p:guide pos="3818"/>
        <p:guide pos="438"/>
        <p:guide pos="7316"/>
        <p:guide orient="horz" pos="684"/>
        <p:guide orient="horz"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2820" y="72"/>
      </p:cViewPr>
      <p:guideLst>
        <p:guide orient="horz" pos="2880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5D3C16C-E118-4BA6-B3E9-151F50F3D021}" type="datetimeFigureOut">
              <a:rPr lang="zh-CN" altLang="en-US"/>
              <a:t>2024/12/15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B9E14E3-4C72-4633-B587-4A3CFA785E12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t>23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t>31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第</a:t>
            </a:r>
            <a:r>
              <a:rPr kumimoji="1" lang="en-US" altLang="zh-CN" dirty="0"/>
              <a:t>12-13</a:t>
            </a:r>
            <a:r>
              <a:rPr kumimoji="1" lang="zh-CN" altLang="en-US" dirty="0"/>
              <a:t>章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6055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t>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t>12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en-US" altLang="zh-C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香菱：原神 漫画游戏</a:t>
            </a:r>
            <a:endParaRPr kumimoji="1" lang="en-US" altLang="zh-CN" dirty="0"/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5565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1133" y="5343872"/>
            <a:ext cx="8534400" cy="533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ko-KR" noProof="0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553200"/>
            <a:ext cx="2844800" cy="152400"/>
          </a:xfrm>
        </p:spPr>
        <p:txBody>
          <a:bodyPr/>
          <a:lstStyle>
            <a:lvl1pPr algn="l">
              <a:defRPr>
                <a:latin typeface="Times New Roman" panose="02020603050405020304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553200"/>
            <a:ext cx="3860800" cy="152400"/>
          </a:xfrm>
          <a:prstGeom prst="rect">
            <a:avLst/>
          </a:prstGeom>
        </p:spPr>
        <p:txBody>
          <a:bodyPr/>
          <a:lstStyle>
            <a:lvl1pPr>
              <a:defRPr sz="1000" b="0">
                <a:latin typeface="Times New Roman" panose="02020603050405020304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5157178"/>
            <a:ext cx="12192000" cy="1700823"/>
            <a:chOff x="0" y="4341181"/>
            <a:chExt cx="12192002" cy="25031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40"/>
            <a:stretch>
              <a:fillRect/>
            </a:stretch>
          </p:blipFill>
          <p:spPr>
            <a:xfrm>
              <a:off x="1" y="4598633"/>
              <a:ext cx="12192000" cy="22457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0" y="5051394"/>
              <a:ext cx="12192001" cy="559304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" y="4341181"/>
              <a:ext cx="12192001" cy="710213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07451" y="260350"/>
            <a:ext cx="2789767" cy="6064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31800" y="260350"/>
            <a:ext cx="8172451" cy="6064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 hasCustomPrompt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单击图标添加图表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2016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01" name="Subtitle 9800"/>
          <p:cNvSpPr>
            <a:spLocks noGrp="1"/>
          </p:cNvSpPr>
          <p:nvPr>
            <p:ph type="subTitle" idx="1"/>
          </p:nvPr>
        </p:nvSpPr>
        <p:spPr>
          <a:xfrm>
            <a:off x="669924" y="5857875"/>
            <a:ext cx="10850564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Title 9801"/>
          <p:cNvSpPr>
            <a:spLocks noGrp="1"/>
          </p:cNvSpPr>
          <p:nvPr>
            <p:ph type="ctrTitle"/>
          </p:nvPr>
        </p:nvSpPr>
        <p:spPr>
          <a:xfrm>
            <a:off x="669925" y="1130300"/>
            <a:ext cx="5415185" cy="2508343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56998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53269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5" t="72770" b="1"/>
          <a:stretch>
            <a:fillRect/>
          </a:stretch>
        </p:blipFill>
        <p:spPr>
          <a:xfrm>
            <a:off x="6432715" y="14554"/>
            <a:ext cx="5711957" cy="9661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324" name="Freeform 36"/>
          <p:cNvSpPr/>
          <p:nvPr/>
        </p:nvSpPr>
        <p:spPr bwMode="gray">
          <a:xfrm flipV="1">
            <a:off x="9552518" y="582614"/>
            <a:ext cx="2643716" cy="376237"/>
          </a:xfrm>
          <a:custGeom>
            <a:avLst/>
            <a:gdLst>
              <a:gd name="T0" fmla="*/ 2 w 1724"/>
              <a:gd name="T1" fmla="*/ 89 h 496"/>
              <a:gd name="T2" fmla="*/ 182 w 1724"/>
              <a:gd name="T3" fmla="*/ 216 h 496"/>
              <a:gd name="T4" fmla="*/ 182 w 1724"/>
              <a:gd name="T5" fmla="*/ 386 h 496"/>
              <a:gd name="T6" fmla="*/ 267 w 1724"/>
              <a:gd name="T7" fmla="*/ 496 h 496"/>
              <a:gd name="T8" fmla="*/ 1724 w 1724"/>
              <a:gd name="T9" fmla="*/ 493 h 496"/>
              <a:gd name="T10" fmla="*/ 1724 w 1724"/>
              <a:gd name="T11" fmla="*/ 0 h 496"/>
              <a:gd name="T12" fmla="*/ 0 w 1724"/>
              <a:gd name="T13" fmla="*/ 0 h 496"/>
              <a:gd name="T14" fmla="*/ 2 w 1724"/>
              <a:gd name="T15" fmla="*/ 8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4" h="496">
                <a:moveTo>
                  <a:pt x="2" y="89"/>
                </a:moveTo>
                <a:cubicBezTo>
                  <a:pt x="171" y="85"/>
                  <a:pt x="182" y="93"/>
                  <a:pt x="182" y="216"/>
                </a:cubicBezTo>
                <a:lnTo>
                  <a:pt x="182" y="386"/>
                </a:lnTo>
                <a:cubicBezTo>
                  <a:pt x="196" y="433"/>
                  <a:pt x="159" y="487"/>
                  <a:pt x="267" y="496"/>
                </a:cubicBezTo>
                <a:lnTo>
                  <a:pt x="1724" y="493"/>
                </a:lnTo>
                <a:lnTo>
                  <a:pt x="1724" y="0"/>
                </a:lnTo>
                <a:lnTo>
                  <a:pt x="0" y="0"/>
                </a:lnTo>
                <a:lnTo>
                  <a:pt x="2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431801" y="260350"/>
            <a:ext cx="921596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ko-KR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24417" y="1268413"/>
            <a:ext cx="10972800" cy="5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ko-KR"/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8303684" y="6453188"/>
            <a:ext cx="335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000"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595284" y="6477000"/>
            <a:ext cx="284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gray">
          <a:xfrm>
            <a:off x="2117" y="912813"/>
            <a:ext cx="12189883" cy="809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 panose="020B0604030504040204"/>
            </a:endParaRPr>
          </a:p>
        </p:txBody>
      </p:sp>
      <p:pic>
        <p:nvPicPr>
          <p:cNvPr id="11" name="Picture 4" descr="图片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r="74514" b="91520"/>
          <a:stretch>
            <a:fillRect/>
          </a:stretch>
        </p:blipFill>
        <p:spPr bwMode="auto">
          <a:xfrm>
            <a:off x="10033274" y="640914"/>
            <a:ext cx="1823367" cy="41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Arial" panose="020B0604020202020204" pitchFamily="34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14.xml"/><Relationship Id="rId7" Type="http://schemas.openxmlformats.org/officeDocument/2006/relationships/image" Target="../media/image3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7.xml"/><Relationship Id="rId10" Type="http://schemas.openxmlformats.org/officeDocument/2006/relationships/image" Target="../media/image35.png"/><Relationship Id="rId4" Type="http://schemas.openxmlformats.org/officeDocument/2006/relationships/tags" Target="../tags/tag15.xml"/><Relationship Id="rId9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hyperlink" Target="&#39532;&#26031;&#20811;&#21270;&#36523;&#35199;&#21378;&#20844;&#20844;.mp4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1.png"/><Relationship Id="rId7" Type="http://schemas.openxmlformats.org/officeDocument/2006/relationships/image" Target="../media/image44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hyperlink" Target="&#32473;&#20320;&#20204;&#30475;&#19968;&#19979;&#65292;&#29616;&#22312;Ai&#26377;&#22810;&#24656;&#24598;&#65281;.mp4" TargetMode="Externa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&#22696;&#27700;&#25193;&#25955;.mp4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hf-mirror.com/shenzhi-wang/Llama3-8B-Chinese-Chat/tree/main" TargetMode="External"/><Relationship Id="rId3" Type="http://schemas.openxmlformats.org/officeDocument/2006/relationships/tags" Target="../tags/tag18.xml"/><Relationship Id="rId7" Type="http://schemas.openxmlformats.org/officeDocument/2006/relationships/hyperlink" Target="https://hf-mirror.com/charent/ChatLM-mini-Chinese/tree/main" TargetMode="Externa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hyperlink" Target="https://hf-mirror.com/" TargetMode="Externa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AI&#30524;&#20013;&#30340;&#19968;&#21040;&#21313;&#32500;&#19990;&#30028;&#65292;&#26368;&#21518;&#19968;&#20010;&#22826;&#38663;&#25788;&#65281;_&#21716;&#21737;&#21716;&#21737;_bilibili.mp4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6.xml"/><Relationship Id="rId9" Type="http://schemas.openxmlformats.org/officeDocument/2006/relationships/tags" Target="../tags/tag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sz="quarter" idx="1"/>
          </p:nvPr>
        </p:nvSpPr>
        <p:spPr>
          <a:xfrm>
            <a:off x="5747493" y="3466465"/>
            <a:ext cx="4200389" cy="5334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计算机学院    陈建海 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4294967295"/>
          </p:nvPr>
        </p:nvSpPr>
        <p:spPr>
          <a:xfrm>
            <a:off x="6023610" y="1844675"/>
            <a:ext cx="4456430" cy="1170305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生成式人工智能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4294967295"/>
          </p:nvPr>
        </p:nvSpPr>
        <p:spPr>
          <a:xfrm>
            <a:off x="6686687" y="4451350"/>
            <a:ext cx="2623820" cy="571500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2024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16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4294967295"/>
          </p:nvPr>
        </p:nvSpPr>
        <p:spPr>
          <a:xfrm>
            <a:off x="6310314" y="5143512"/>
            <a:ext cx="4714908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本课件仅供教学使用，未经许可不得转载</a:t>
            </a:r>
          </a:p>
        </p:txBody>
      </p:sp>
      <p:pic>
        <p:nvPicPr>
          <p:cNvPr id="6" name="Picture 2" descr="https://www.gaoguang.com/uploads/190715/20-1ZG5094312H9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1344" y="260648"/>
            <a:ext cx="2693723" cy="1056253"/>
          </a:xfrm>
          <a:prstGeom prst="rect">
            <a:avLst/>
          </a:prstGeom>
        </p:spPr>
      </p:pic>
      <p:pic>
        <p:nvPicPr>
          <p:cNvPr id="7" name="图片 6" descr="C:\Users\Planck\Desktop\包图网_952289科技科幻元素设计\5ba1c54ee7a5c(3).png5ba1c54ee7a5c(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l="11767" r="11767"/>
          <a:stretch>
            <a:fillRect/>
          </a:stretch>
        </p:blipFill>
        <p:spPr>
          <a:xfrm>
            <a:off x="10430877" y="0"/>
            <a:ext cx="1761123" cy="1626428"/>
          </a:xfrm>
          <a:prstGeom prst="rect">
            <a:avLst/>
          </a:prstGeom>
          <a:noFill/>
          <a:effectLst>
            <a:reflection stA="25000" endA="300" endPos="20000" dist="50800" dir="5400000" sy="-100000" algn="bl" rotWithShape="0"/>
          </a:effectLst>
        </p:spPr>
      </p:pic>
      <p:grpSp>
        <p:nvGrpSpPr>
          <p:cNvPr id="10" name="组合 9"/>
          <p:cNvGrpSpPr/>
          <p:nvPr/>
        </p:nvGrpSpPr>
        <p:grpSpPr>
          <a:xfrm>
            <a:off x="9973584" y="3010618"/>
            <a:ext cx="1766018" cy="2132894"/>
            <a:chOff x="6397107" y="3459082"/>
            <a:chExt cx="1766018" cy="213289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97107" y="3459082"/>
              <a:ext cx="1766018" cy="1755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6738942" y="5214950"/>
              <a:ext cx="1082348" cy="3770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课程二维码</a:t>
              </a:r>
              <a:endPara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" name="图片 10" descr="3cf8504b1215470ea16ec3272b8addb6_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7715" y="1412875"/>
            <a:ext cx="4431030" cy="4431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722235" y="1196340"/>
            <a:ext cx="4327525" cy="482727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标题 4"/>
          <p:cNvSpPr txBox="1"/>
          <p:nvPr/>
        </p:nvSpPr>
        <p:spPr>
          <a:xfrm>
            <a:off x="431800" y="260350"/>
            <a:ext cx="3410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AIGC 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 LLM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9425" y="1196340"/>
            <a:ext cx="6762750" cy="147637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000" b="1" dirty="0"/>
              <a:t>1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AIGC</a:t>
            </a:r>
            <a:r>
              <a:rPr lang="zh-CN" altLang="en-US" sz="2000" b="1" dirty="0"/>
              <a:t>的原创性：几乎为零。</a:t>
            </a:r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2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AIGC</a:t>
            </a:r>
            <a:r>
              <a:rPr lang="zh-CN" altLang="en-US" sz="2000" b="1" dirty="0"/>
              <a:t>的可解释性：缺乏，说的比想的快。</a:t>
            </a:r>
          </a:p>
          <a:p>
            <a:pPr algn="l">
              <a:lnSpc>
                <a:spcPct val="150000"/>
              </a:lnSpc>
            </a:pPr>
            <a:r>
              <a:rPr lang="en-US" altLang="zh-CN" sz="2000" b="1" dirty="0"/>
              <a:t>3</a:t>
            </a:r>
            <a:r>
              <a:rPr lang="zh-CN" altLang="en-US" sz="2000" b="1" dirty="0"/>
              <a:t>、语义理解：长度有限，包括时间跨度和文本长度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2708275"/>
            <a:ext cx="6935470" cy="307467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60" y="1268730"/>
            <a:ext cx="1866900" cy="46037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</a:rPr>
              <a:t>挑战与思考</a:t>
            </a:r>
          </a:p>
        </p:txBody>
      </p:sp>
      <p:sp>
        <p:nvSpPr>
          <p:cNvPr id="6" name="矩形 5"/>
          <p:cNvSpPr/>
          <p:nvPr/>
        </p:nvSpPr>
        <p:spPr>
          <a:xfrm>
            <a:off x="8400415" y="2204720"/>
            <a:ext cx="3538220" cy="347662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l"/>
            <a:r>
              <a:rPr lang="en-US" altLang="zh-CN" sz="2000" b="1" dirty="0"/>
              <a:t>1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AIGC</a:t>
            </a:r>
            <a:r>
              <a:rPr lang="zh-CN" altLang="en-US" sz="2000" b="1" dirty="0"/>
              <a:t>的生成速度远超人类，话语权是谁？</a:t>
            </a:r>
          </a:p>
          <a:p>
            <a:pPr algn="l"/>
            <a:endParaRPr lang="zh-CN" altLang="en-US" sz="2000" b="1" dirty="0"/>
          </a:p>
          <a:p>
            <a:pPr algn="l"/>
            <a:r>
              <a:rPr lang="en-US" altLang="zh-CN" sz="2000" b="1" dirty="0"/>
              <a:t>2</a:t>
            </a:r>
            <a:r>
              <a:rPr lang="zh-CN" altLang="en-US" sz="2000" b="1" dirty="0"/>
              <a:t>、如何识别</a:t>
            </a:r>
            <a:r>
              <a:rPr lang="en-US" altLang="zh-CN" sz="2000" b="1" dirty="0"/>
              <a:t>AI</a:t>
            </a:r>
            <a:r>
              <a:rPr lang="zh-CN" altLang="en-US" sz="2000" b="1" dirty="0"/>
              <a:t>生成的内容？</a:t>
            </a:r>
          </a:p>
          <a:p>
            <a:pPr algn="l"/>
            <a:endParaRPr lang="zh-CN" altLang="en-US" sz="2000" b="1" dirty="0"/>
          </a:p>
          <a:p>
            <a:pPr algn="l"/>
            <a:r>
              <a:rPr lang="en-US" altLang="zh-CN" sz="2000" b="1" dirty="0"/>
              <a:t>3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AI</a:t>
            </a:r>
            <a:r>
              <a:rPr lang="zh-CN" altLang="en-US" sz="2000" b="1" dirty="0"/>
              <a:t>造假怎么办？</a:t>
            </a:r>
          </a:p>
          <a:p>
            <a:pPr algn="l"/>
            <a:endParaRPr lang="zh-CN" altLang="en-US" sz="2000" b="1" dirty="0"/>
          </a:p>
          <a:p>
            <a:pPr algn="l"/>
            <a:r>
              <a:rPr lang="en-US" altLang="zh-CN" sz="2000" b="1" dirty="0"/>
              <a:t>4</a:t>
            </a:r>
            <a:r>
              <a:rPr lang="zh-CN" altLang="en-US" sz="2000" b="1" dirty="0"/>
              <a:t>、</a:t>
            </a:r>
            <a:r>
              <a:rPr lang="en-US" altLang="zh-CN" sz="2000" b="1" dirty="0"/>
              <a:t>AI</a:t>
            </a:r>
            <a:r>
              <a:rPr lang="zh-CN" altLang="en-US" sz="2000" b="1" dirty="0"/>
              <a:t>错了怎么办？</a:t>
            </a:r>
          </a:p>
          <a:p>
            <a:pPr algn="l"/>
            <a:endParaRPr lang="zh-CN" altLang="en-US" sz="2000" b="1" dirty="0"/>
          </a:p>
          <a:p>
            <a:pPr algn="l"/>
            <a:r>
              <a:rPr lang="en-US" altLang="zh-CN" sz="2000" b="1" dirty="0"/>
              <a:t>5</a:t>
            </a:r>
            <a:r>
              <a:rPr lang="zh-CN" altLang="en-US" sz="2000" b="1" dirty="0"/>
              <a:t>、陷入困局怎么办</a:t>
            </a:r>
            <a:endParaRPr lang="en-US" altLang="zh-CN" sz="2000" b="1" dirty="0"/>
          </a:p>
          <a:p>
            <a:pPr algn="l"/>
            <a:endParaRPr lang="en-US" altLang="zh-CN" sz="20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830" y="4436745"/>
            <a:ext cx="1066800" cy="1162050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63525" y="1196340"/>
            <a:ext cx="7477125" cy="482790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7710170" y="2032000"/>
            <a:ext cx="4104640" cy="186753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3525" y="4622165"/>
            <a:ext cx="11551285" cy="160718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3525" y="1196340"/>
            <a:ext cx="11551285" cy="270319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960" y="1214422"/>
            <a:ext cx="102158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b="1" dirty="0"/>
              <a:t>LLM（Large Language Model，大语言模型）</a:t>
            </a:r>
            <a:r>
              <a:rPr lang="en-US" dirty="0"/>
              <a:t>，是特指用于执行NLP任务的语言模型</a:t>
            </a:r>
            <a:r>
              <a:rPr lang="zh-CN" altLang="en-US" dirty="0"/>
              <a:t>。大</a:t>
            </a:r>
            <a:r>
              <a:rPr lang="en-US" dirty="0"/>
              <a:t>的含义：</a:t>
            </a:r>
          </a:p>
        </p:txBody>
      </p:sp>
      <p:sp>
        <p:nvSpPr>
          <p:cNvPr id="4" name="矩形 3"/>
          <p:cNvSpPr/>
          <p:nvPr/>
        </p:nvSpPr>
        <p:spPr>
          <a:xfrm>
            <a:off x="335240" y="1773222"/>
            <a:ext cx="6926580" cy="20300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b="1" dirty="0"/>
              <a:t>1</a:t>
            </a:r>
            <a:r>
              <a:rPr lang="zh-CN" altLang="en-US" b="1" dirty="0"/>
              <a:t>、训练数据大：以</a:t>
            </a:r>
            <a:r>
              <a:rPr lang="en-US" altLang="zh-CN" b="1" dirty="0"/>
              <a:t>T</a:t>
            </a:r>
            <a:r>
              <a:rPr lang="zh-CN" altLang="en-US" b="1" dirty="0"/>
              <a:t>为单位</a:t>
            </a:r>
          </a:p>
          <a:p>
            <a:pPr algn="l"/>
            <a:r>
              <a:rPr lang="zh-CN" altLang="en-US" b="1" dirty="0"/>
              <a:t> </a:t>
            </a:r>
            <a:r>
              <a:rPr lang="en-US" altLang="zh-CN" b="1" dirty="0"/>
              <a:t>                          </a:t>
            </a:r>
            <a:r>
              <a:rPr lang="zh-CN" altLang="en-US" b="1" dirty="0"/>
              <a:t>数据来源领域广大，涵盖人类现有研究的所有门类</a:t>
            </a:r>
          </a:p>
          <a:p>
            <a:pPr algn="l"/>
            <a:r>
              <a:rPr lang="zh-CN" altLang="en-US" b="1" dirty="0"/>
              <a:t> </a:t>
            </a:r>
            <a:r>
              <a:rPr lang="en-US" altLang="zh-CN" b="1" dirty="0"/>
              <a:t>                  </a:t>
            </a:r>
            <a:endParaRPr lang="zh-CN" altLang="en-US" b="1" dirty="0"/>
          </a:p>
          <a:p>
            <a:pPr algn="l"/>
            <a:r>
              <a:rPr lang="en-US" altLang="zh-CN" b="1" dirty="0"/>
              <a:t>2</a:t>
            </a:r>
            <a:r>
              <a:rPr lang="zh-CN" altLang="en-US" b="1" dirty="0"/>
              <a:t>、参数规模大：以千亿为单位，</a:t>
            </a:r>
          </a:p>
          <a:p>
            <a:pPr algn="l"/>
            <a:r>
              <a:rPr lang="zh-CN" altLang="en-US" b="1" dirty="0"/>
              <a:t> </a:t>
            </a:r>
            <a:r>
              <a:rPr lang="en-US" altLang="zh-CN" b="1" dirty="0"/>
              <a:t>                          </a:t>
            </a:r>
            <a:r>
              <a:rPr lang="zh-CN" altLang="en-US" b="1" dirty="0"/>
              <a:t>以</a:t>
            </a:r>
            <a:r>
              <a:rPr lang="en-US" altLang="zh-CN" b="1" dirty="0"/>
              <a:t>Transformer</a:t>
            </a:r>
            <a:r>
              <a:rPr lang="zh-CN" altLang="en-US" b="1" dirty="0"/>
              <a:t>结构为基础</a:t>
            </a:r>
          </a:p>
          <a:p>
            <a:pPr algn="l"/>
            <a:endParaRPr lang="zh-CN" altLang="en-US" b="1" dirty="0"/>
          </a:p>
          <a:p>
            <a:pPr algn="l"/>
            <a:r>
              <a:rPr lang="en-US" altLang="zh-CN" b="1" dirty="0"/>
              <a:t>3</a:t>
            </a:r>
            <a:r>
              <a:rPr lang="zh-CN" altLang="en-US" b="1" dirty="0"/>
              <a:t>、耗资巨大：以百万美元为单位</a:t>
            </a:r>
          </a:p>
        </p:txBody>
      </p:sp>
      <p:sp>
        <p:nvSpPr>
          <p:cNvPr id="5" name="标题 4"/>
          <p:cNvSpPr txBox="1"/>
          <p:nvPr/>
        </p:nvSpPr>
        <p:spPr>
          <a:xfrm>
            <a:off x="431800" y="260350"/>
            <a:ext cx="3410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AIGC 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 LLM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824470" y="2060575"/>
            <a:ext cx="353504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b="1" dirty="0"/>
              <a:t>GPT4</a:t>
            </a:r>
          </a:p>
          <a:p>
            <a:pPr algn="l"/>
            <a:r>
              <a:rPr lang="zh-CN" altLang="en-US" dirty="0"/>
              <a:t>训练数据：</a:t>
            </a:r>
            <a:r>
              <a:rPr lang="en-US" altLang="zh-CN" dirty="0"/>
              <a:t>13</a:t>
            </a:r>
            <a:r>
              <a:rPr lang="zh-CN" altLang="en-US" dirty="0"/>
              <a:t>万亿（</a:t>
            </a:r>
            <a:r>
              <a:rPr lang="en-US" altLang="zh-CN" dirty="0"/>
              <a:t>13T</a:t>
            </a:r>
            <a:r>
              <a:rPr lang="zh-CN" altLang="en-US" dirty="0"/>
              <a:t>）条</a:t>
            </a:r>
          </a:p>
          <a:p>
            <a:pPr algn="l"/>
            <a:r>
              <a:rPr lang="zh-CN" altLang="en-US" dirty="0"/>
              <a:t>参数规模：</a:t>
            </a:r>
            <a:r>
              <a:rPr lang="en-US" altLang="zh-CN" dirty="0"/>
              <a:t>1.8</a:t>
            </a:r>
            <a:r>
              <a:rPr lang="zh-CN" altLang="en-US" dirty="0"/>
              <a:t>万亿</a:t>
            </a:r>
          </a:p>
          <a:p>
            <a:pPr algn="l"/>
            <a:r>
              <a:rPr lang="zh-CN" altLang="en-US" dirty="0"/>
              <a:t>一次训练成本：</a:t>
            </a:r>
            <a:r>
              <a:rPr lang="en-US" altLang="zh-CN" dirty="0"/>
              <a:t>6300</a:t>
            </a:r>
            <a:r>
              <a:rPr lang="zh-CN" altLang="en-US" dirty="0"/>
              <a:t>万美元</a:t>
            </a:r>
          </a:p>
        </p:txBody>
      </p:sp>
      <p:sp>
        <p:nvSpPr>
          <p:cNvPr id="8" name="矩形 7"/>
          <p:cNvSpPr/>
          <p:nvPr/>
        </p:nvSpPr>
        <p:spPr>
          <a:xfrm>
            <a:off x="407630" y="4077002"/>
            <a:ext cx="11384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b="1" dirty="0"/>
              <a:t>涌现能力：</a:t>
            </a:r>
            <a:r>
              <a:rPr lang="zh-CN" altLang="en-US" dirty="0"/>
              <a:t>当一种系统在复杂性增加到某一临界点时，会出现其子系统或较小规模版本中未曾存在的行为或特性</a:t>
            </a:r>
          </a:p>
        </p:txBody>
      </p:sp>
      <p:sp>
        <p:nvSpPr>
          <p:cNvPr id="9" name="矩形 8"/>
          <p:cNvSpPr/>
          <p:nvPr/>
        </p:nvSpPr>
        <p:spPr>
          <a:xfrm>
            <a:off x="431760" y="4706287"/>
            <a:ext cx="4424680" cy="1476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b="1" dirty="0"/>
              <a:t>使用</a:t>
            </a:r>
            <a:r>
              <a:rPr lang="en-US" altLang="zh-CN" b="1" dirty="0"/>
              <a:t>LLM</a:t>
            </a:r>
            <a:r>
              <a:rPr lang="zh-CN" altLang="en-US" b="1" dirty="0"/>
              <a:t>应注意的问题：</a:t>
            </a:r>
          </a:p>
          <a:p>
            <a:pPr algn="l"/>
            <a:r>
              <a:rPr lang="en-US" altLang="zh-CN" dirty="0"/>
              <a:t>1</a:t>
            </a:r>
            <a:r>
              <a:rPr lang="zh-CN" altLang="en-US" dirty="0"/>
              <a:t>、模型不是越大越好，尤其是在专业领域</a:t>
            </a:r>
          </a:p>
          <a:p>
            <a:pPr algn="l"/>
            <a:r>
              <a:rPr lang="en-US" altLang="zh-CN" dirty="0"/>
              <a:t>2</a:t>
            </a:r>
            <a:r>
              <a:rPr lang="zh-CN" altLang="en-US" dirty="0"/>
              <a:t>、数据偏差与偏见依然存在</a:t>
            </a:r>
          </a:p>
          <a:p>
            <a:pPr algn="l"/>
            <a:r>
              <a:rPr lang="en-US" altLang="zh-CN" dirty="0"/>
              <a:t>3</a:t>
            </a:r>
            <a:r>
              <a:rPr lang="zh-CN" altLang="en-US" dirty="0"/>
              <a:t>、隐私和数据保护依然是关键</a:t>
            </a:r>
          </a:p>
          <a:p>
            <a:pPr algn="l"/>
            <a:r>
              <a:rPr lang="en-US" altLang="zh-CN" dirty="0"/>
              <a:t>4</a:t>
            </a:r>
            <a:r>
              <a:rPr lang="zh-CN" altLang="en-US" dirty="0"/>
              <a:t>、训练数据的伦理要求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4728210"/>
            <a:ext cx="2837815" cy="14839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460" y="4705350"/>
            <a:ext cx="2726055" cy="14509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63525" y="1052830"/>
            <a:ext cx="7844790" cy="150876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975" y="3397885"/>
            <a:ext cx="6429375" cy="2927985"/>
          </a:xfrm>
          <a:prstGeom prst="rect">
            <a:avLst/>
          </a:prstGeom>
        </p:spPr>
      </p:pic>
      <p:sp>
        <p:nvSpPr>
          <p:cNvPr id="5" name="标题 4"/>
          <p:cNvSpPr txBox="1"/>
          <p:nvPr/>
        </p:nvSpPr>
        <p:spPr>
          <a:xfrm>
            <a:off x="431800" y="260350"/>
            <a:ext cx="3410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GAI 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 AGI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1196340"/>
            <a:ext cx="558863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1600" b="1"/>
              <a:t>GAI（Generative Artificial Intelligence，生成式人工智能），</a:t>
            </a:r>
            <a:r>
              <a:rPr lang="en-US" altLang="zh-CN" sz="1600"/>
              <a:t>是特指能生成全新内容的AI，其生成的内容就是前面所提的AIGC，AIGC侧重内容生成的来源，而GAI侧重AI系统的功能特点。</a:t>
            </a:r>
            <a:endParaRPr lang="zh-CN" altLang="en-US" sz="1600">
              <a:solidFill>
                <a:srgbClr val="05073B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515" y="1196340"/>
            <a:ext cx="3811270" cy="513461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005" y="2563162"/>
            <a:ext cx="4716780" cy="9220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b="1" dirty="0"/>
              <a:t>需要注意的问题</a:t>
            </a:r>
            <a:endParaRPr lang="en-US" b="1" dirty="0"/>
          </a:p>
          <a:p>
            <a:pPr algn="l"/>
            <a:r>
              <a:rPr lang="en-US" b="1" dirty="0"/>
              <a:t>1</a:t>
            </a:r>
            <a:r>
              <a:rPr lang="zh-CN" altLang="en-US" b="1" dirty="0"/>
              <a:t>、</a:t>
            </a:r>
            <a:r>
              <a:rPr lang="zh-CN" b="1" dirty="0"/>
              <a:t>自回归生成技术，带有随机性</a:t>
            </a:r>
            <a:r>
              <a:rPr lang="zh-CN" altLang="en-US" b="1" dirty="0"/>
              <a:t> </a:t>
            </a:r>
            <a:r>
              <a:rPr lang="en-US" altLang="zh-CN" b="1" dirty="0"/>
              <a:t>                  </a:t>
            </a:r>
            <a:endParaRPr lang="zh-CN" altLang="en-US" b="1" dirty="0"/>
          </a:p>
          <a:p>
            <a:pPr algn="l"/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b="1" dirty="0"/>
              <a:t>不是搜索引擎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3765" y="1141095"/>
            <a:ext cx="1955165" cy="135763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3072130" y="3716655"/>
            <a:ext cx="2228850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C00000"/>
                </a:solidFill>
              </a:rPr>
              <a:t>GAI</a:t>
            </a:r>
            <a:r>
              <a:rPr lang="zh-CN" altLang="en-US" sz="2000" b="1" dirty="0">
                <a:solidFill>
                  <a:srgbClr val="C00000"/>
                </a:solidFill>
              </a:rPr>
              <a:t>不认识自己</a:t>
            </a:r>
          </a:p>
        </p:txBody>
      </p:sp>
      <p:sp>
        <p:nvSpPr>
          <p:cNvPr id="10" name="矩形 9"/>
          <p:cNvSpPr/>
          <p:nvPr/>
        </p:nvSpPr>
        <p:spPr>
          <a:xfrm>
            <a:off x="8483600" y="6236970"/>
            <a:ext cx="3505835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sz="1600" b="1" dirty="0">
                <a:solidFill>
                  <a:srgbClr val="C00000"/>
                </a:solidFill>
              </a:rPr>
              <a:t>不同的</a:t>
            </a:r>
            <a:r>
              <a:rPr lang="en-US" altLang="zh-CN" sz="1600" b="1" dirty="0">
                <a:solidFill>
                  <a:srgbClr val="C00000"/>
                </a:solidFill>
              </a:rPr>
              <a:t>AI</a:t>
            </a:r>
            <a:r>
              <a:rPr lang="zh-CN" altLang="en-US" sz="1600" b="1" dirty="0">
                <a:solidFill>
                  <a:srgbClr val="C00000"/>
                </a:solidFill>
              </a:rPr>
              <a:t>生成不同的内容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62890" y="1124585"/>
            <a:ext cx="11551285" cy="241427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3525" y="3523615"/>
            <a:ext cx="11551285" cy="281940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GAI 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 AGI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1196340"/>
            <a:ext cx="1119886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1800" b="1"/>
              <a:t>AGI（Artificial General Intelligence，通用人工智能）</a:t>
            </a:r>
            <a:r>
              <a:rPr lang="en-US" altLang="zh-CN" sz="1800"/>
              <a:t>，是指机器能够完成人类能够完成的任何智力任务的能力。它旨在实现一般的认知能力，能够适应任何情况或目标，是人工智能研究的最终目标之一。AGI能够执行各种复杂的任务，包括学习、计划、解决问题、抽象思维、理解复杂理念等。</a:t>
            </a:r>
            <a:r>
              <a:rPr lang="zh-CN" altLang="en-US" sz="1800"/>
              <a:t>即通五明。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35280" y="2996565"/>
            <a:ext cx="845312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训练要求：</a:t>
            </a:r>
            <a:r>
              <a:rPr lang="en-US" altLang="zh-CN" sz="1600" b="1"/>
              <a:t>1</a:t>
            </a:r>
            <a:r>
              <a:rPr lang="zh-CN" altLang="en-US" sz="1600" b="1"/>
              <a:t>、领域无关</a:t>
            </a:r>
            <a:r>
              <a:rPr lang="en-US" altLang="zh-CN" sz="1600" b="1"/>
              <a:t>                    2</a:t>
            </a:r>
            <a:r>
              <a:rPr lang="zh-CN" altLang="en-US" sz="1600" b="1"/>
              <a:t>、任务无关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2890" y="2127250"/>
            <a:ext cx="1154811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800" b="1"/>
              <a:t>大五明：</a:t>
            </a:r>
            <a:r>
              <a:rPr lang="zh-CN" altLang="en-US" sz="1800"/>
              <a:t>工巧明(技术、天文学)、医方明（医学）、声明(文法、文学)、因明(伦理学)、内明(哲学、教育学)</a:t>
            </a:r>
          </a:p>
          <a:p>
            <a:pPr marL="0" indent="266700"/>
            <a:r>
              <a:rPr lang="zh-CN" altLang="en-US" sz="1800" b="1"/>
              <a:t>小五明：</a:t>
            </a:r>
            <a:r>
              <a:rPr lang="zh-CN" altLang="en-US" sz="1800"/>
              <a:t>修辞学、辞藻学、韵律学、戏剧学、星系学</a:t>
            </a:r>
          </a:p>
        </p:txBody>
      </p:sp>
      <p:sp>
        <p:nvSpPr>
          <p:cNvPr id="7" name="矩形 6"/>
          <p:cNvSpPr/>
          <p:nvPr/>
        </p:nvSpPr>
        <p:spPr>
          <a:xfrm>
            <a:off x="479425" y="4293235"/>
            <a:ext cx="3825240" cy="258445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800" b="1" dirty="0"/>
              <a:t>1</a:t>
            </a:r>
            <a:r>
              <a:rPr lang="zh-CN" altLang="en-US" sz="1800" b="1" dirty="0"/>
              <a:t>、</a:t>
            </a:r>
            <a:r>
              <a:rPr lang="zh-CN" sz="1800" b="1" dirty="0"/>
              <a:t>超越人类带来的风险</a:t>
            </a:r>
            <a:r>
              <a:rPr lang="zh-CN" altLang="en-US" sz="1800" b="1" dirty="0"/>
              <a:t>？</a:t>
            </a:r>
          </a:p>
          <a:p>
            <a:pPr algn="l">
              <a:lnSpc>
                <a:spcPct val="150000"/>
              </a:lnSpc>
            </a:pPr>
            <a:r>
              <a:rPr lang="en-US" altLang="zh-CN" sz="1800" b="1" dirty="0"/>
              <a:t>2</a:t>
            </a:r>
            <a:r>
              <a:rPr lang="zh-CN" altLang="en-US" sz="1800" b="1" dirty="0"/>
              <a:t>、</a:t>
            </a:r>
            <a:r>
              <a:rPr lang="zh-CN" sz="1800" b="1" dirty="0"/>
              <a:t>耗能问题怎么解决</a:t>
            </a:r>
            <a:r>
              <a:rPr lang="zh-CN" altLang="en-US" sz="1800" b="1" dirty="0"/>
              <a:t>？</a:t>
            </a:r>
          </a:p>
          <a:p>
            <a:pPr algn="l">
              <a:lnSpc>
                <a:spcPct val="150000"/>
              </a:lnSpc>
            </a:pPr>
            <a:r>
              <a:rPr lang="en-US" altLang="zh-CN" sz="1800" b="1" dirty="0"/>
              <a:t>3</a:t>
            </a:r>
            <a:r>
              <a:rPr lang="zh-CN" altLang="en-US" sz="1800" b="1" dirty="0"/>
              <a:t>、</a:t>
            </a:r>
            <a:r>
              <a:rPr lang="en-US" sz="1800" b="1" dirty="0"/>
              <a:t>AI</a:t>
            </a:r>
            <a:r>
              <a:rPr lang="zh-CN" altLang="en-US" sz="1800" b="1" dirty="0"/>
              <a:t>为人类服务还是人类为</a:t>
            </a:r>
            <a:r>
              <a:rPr lang="en-US" altLang="zh-CN" sz="1800" b="1" dirty="0"/>
              <a:t>AI</a:t>
            </a:r>
            <a:r>
              <a:rPr lang="zh-CN" altLang="en-US" sz="1800" b="1" dirty="0"/>
              <a:t>服务？</a:t>
            </a:r>
          </a:p>
          <a:p>
            <a:pPr algn="l">
              <a:lnSpc>
                <a:spcPct val="150000"/>
              </a:lnSpc>
            </a:pPr>
            <a:r>
              <a:rPr lang="en-US" altLang="zh-CN" sz="1800" b="1" dirty="0"/>
              <a:t>4</a:t>
            </a:r>
            <a:r>
              <a:rPr lang="zh-CN" altLang="en-US" sz="1800" b="1" dirty="0"/>
              <a:t>、</a:t>
            </a:r>
            <a:r>
              <a:rPr lang="en-US" altLang="zh-CN" sz="1800" b="1" dirty="0"/>
              <a:t>AI</a:t>
            </a:r>
            <a:r>
              <a:rPr lang="zh-CN" altLang="en-US" sz="1800" b="1" dirty="0"/>
              <a:t>是否能产生意识并觉醒？</a:t>
            </a:r>
          </a:p>
          <a:p>
            <a:pPr algn="l"/>
            <a:endParaRPr lang="zh-CN" altLang="en-US" sz="1800" b="1" dirty="0"/>
          </a:p>
          <a:p>
            <a:pPr algn="l"/>
            <a:endParaRPr lang="en-US" altLang="zh-CN" sz="1800" b="1" dirty="0"/>
          </a:p>
          <a:p>
            <a:pPr algn="l"/>
            <a:endParaRPr lang="en-US" altLang="zh-CN" sz="18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35955" y="3666490"/>
            <a:ext cx="2746375" cy="2159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图片 15"/>
          <p:cNvPicPr/>
          <p:nvPr>
            <p:custDataLst>
              <p:tags r:id="rId2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832215" y="3667125"/>
            <a:ext cx="265811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6423025" y="5982970"/>
            <a:ext cx="137223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终结者？</a:t>
            </a:r>
          </a:p>
        </p:txBody>
      </p:sp>
      <p:sp>
        <p:nvSpPr>
          <p:cNvPr id="9" name="文本框 8"/>
          <p:cNvSpPr txBox="1"/>
          <p:nvPr>
            <p:custDataLst>
              <p:tags r:id="rId4"/>
            </p:custDataLst>
          </p:nvPr>
        </p:nvSpPr>
        <p:spPr>
          <a:xfrm>
            <a:off x="9474835" y="5982970"/>
            <a:ext cx="137223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原子弹？</a:t>
            </a:r>
          </a:p>
        </p:txBody>
      </p:sp>
      <p:sp>
        <p:nvSpPr>
          <p:cNvPr id="10" name="矩形 9"/>
          <p:cNvSpPr/>
          <p:nvPr/>
        </p:nvSpPr>
        <p:spPr>
          <a:xfrm>
            <a:off x="1155065" y="3708400"/>
            <a:ext cx="1866900" cy="46037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C00000"/>
                </a:solidFill>
              </a:rPr>
              <a:t>挑战与思考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87845" y="2546350"/>
            <a:ext cx="712470" cy="8362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192260" y="2552065"/>
            <a:ext cx="800100" cy="85471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320280" y="2708910"/>
            <a:ext cx="1424940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释迦摩尼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768205" y="2706370"/>
            <a:ext cx="125539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八思巴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标题 4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GPT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ChatGPT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3525" y="1196340"/>
            <a:ext cx="1119886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>
              <a:lnSpc>
                <a:spcPct val="150000"/>
              </a:lnSpc>
            </a:pPr>
            <a:r>
              <a:rPr lang="zh-CN" altLang="en-US" sz="1800" b="1"/>
              <a:t>GPT（Generative Pre-trained Transformer），</a:t>
            </a:r>
            <a:r>
              <a:rPr lang="zh-CN" altLang="en-US" sz="1800"/>
              <a:t>是一个基于Transformer结构的预训练模型。</a:t>
            </a:r>
          </a:p>
          <a:p>
            <a:pPr marL="0" indent="266700">
              <a:lnSpc>
                <a:spcPct val="150000"/>
              </a:lnSpc>
            </a:pPr>
            <a:r>
              <a:rPr lang="zh-CN" altLang="en-US" sz="1800" b="1"/>
              <a:t>ChatGPT（Chat Generative Pre-trained Transformer）</a:t>
            </a:r>
            <a:r>
              <a:rPr lang="zh-CN" altLang="en-US" sz="1800"/>
              <a:t>，是一个采用GPT架构的聊天机器人产品</a:t>
            </a:r>
          </a:p>
          <a:p>
            <a:pPr marL="0" indent="266700"/>
            <a:endParaRPr lang="zh-CN" altLang="en-US" sz="1800"/>
          </a:p>
        </p:txBody>
      </p:sp>
      <p:sp>
        <p:nvSpPr>
          <p:cNvPr id="3" name="文本框 2"/>
          <p:cNvSpPr txBox="1"/>
          <p:nvPr/>
        </p:nvSpPr>
        <p:spPr>
          <a:xfrm>
            <a:off x="335915" y="2622550"/>
            <a:ext cx="4313555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>
              <a:lnSpc>
                <a:spcPct val="150000"/>
              </a:lnSpc>
            </a:pPr>
            <a:r>
              <a:rPr lang="zh-CN" altLang="en-US" sz="1800" b="1"/>
              <a:t>ChatGPT重塑人与机器的交互方式</a:t>
            </a:r>
            <a:endParaRPr lang="zh-CN" altLang="en-US" sz="18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" y="3356610"/>
            <a:ext cx="8320405" cy="197612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标题 4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AI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造假</a:t>
            </a:r>
          </a:p>
        </p:txBody>
      </p:sp>
      <p:sp>
        <p:nvSpPr>
          <p:cNvPr id="7" name="矩形 6"/>
          <p:cNvSpPr/>
          <p:nvPr/>
        </p:nvSpPr>
        <p:spPr>
          <a:xfrm>
            <a:off x="191095" y="1196642"/>
            <a:ext cx="51485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b="1" dirty="0"/>
              <a:t>特点</a:t>
            </a:r>
          </a:p>
          <a:p>
            <a:pPr algn="l"/>
            <a:r>
              <a:rPr lang="en-US" b="1" dirty="0"/>
              <a:t>1</a:t>
            </a:r>
            <a:r>
              <a:rPr lang="zh-CN" altLang="en-US" b="1" dirty="0"/>
              <a:t>、</a:t>
            </a:r>
            <a:r>
              <a:rPr lang="zh-CN" b="1" dirty="0"/>
              <a:t>不可预知性：造假与创作，一念之差</a:t>
            </a:r>
            <a:r>
              <a:rPr lang="en-US" altLang="zh-CN" b="1" dirty="0"/>
              <a:t>               </a:t>
            </a:r>
            <a:endParaRPr lang="zh-CN" altLang="en-US" b="1" dirty="0"/>
          </a:p>
          <a:p>
            <a:pPr algn="l"/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lang="zh-CN" b="1" dirty="0"/>
              <a:t>隐蔽性：</a:t>
            </a:r>
            <a:r>
              <a:rPr lang="en-US" altLang="zh-CN" b="1" dirty="0"/>
              <a:t>“</a:t>
            </a:r>
            <a:r>
              <a:rPr lang="zh-CN" altLang="en-US" b="1" dirty="0"/>
              <a:t>无法使用测谎仪</a:t>
            </a:r>
            <a:r>
              <a:rPr lang="en-US" altLang="zh-CN" b="1" dirty="0"/>
              <a:t>”</a:t>
            </a:r>
          </a:p>
          <a:p>
            <a:pPr algn="l"/>
            <a:r>
              <a:rPr lang="en-US" altLang="zh-CN" b="1" dirty="0"/>
              <a:t>3</a:t>
            </a:r>
            <a:r>
              <a:rPr lang="zh-CN" altLang="en-US" b="1" dirty="0"/>
              <a:t>、以假乱真：</a:t>
            </a:r>
            <a:r>
              <a:rPr lang="en-US" altLang="zh-CN" b="1" dirty="0"/>
              <a:t>“</a:t>
            </a:r>
            <a:r>
              <a:rPr lang="zh-CN" altLang="en-US" b="1" dirty="0"/>
              <a:t>有图有真象</a:t>
            </a:r>
            <a:r>
              <a:rPr lang="en-US" altLang="zh-CN" b="1" dirty="0"/>
              <a:t>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2721610"/>
            <a:ext cx="6155690" cy="2919095"/>
          </a:xfrm>
          <a:prstGeom prst="rect">
            <a:avLst/>
          </a:pr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6089" y="4221205"/>
            <a:ext cx="4304308" cy="189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矩形 7"/>
          <p:cNvSpPr/>
          <p:nvPr/>
        </p:nvSpPr>
        <p:spPr>
          <a:xfrm>
            <a:off x="8688030" y="6166152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sz="1600" b="1" dirty="0">
                <a:solidFill>
                  <a:srgbClr val="FF0000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疫情专访</a:t>
            </a:r>
          </a:p>
        </p:txBody>
      </p:sp>
      <p:pic>
        <p:nvPicPr>
          <p:cNvPr id="9" name="图片 8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0" y="1124585"/>
            <a:ext cx="4601210" cy="22669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959600" y="3505200"/>
            <a:ext cx="429069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/>
            <a:r>
              <a:rPr lang="zh-CN" altLang="en-US" sz="1600" b="0" i="0">
                <a:solidFill>
                  <a:srgbClr val="FF0000"/>
                </a:solidFill>
                <a:latin typeface="PingFang SC"/>
                <a:ea typeface="PingFang SC"/>
              </a:rPr>
              <a:t>马斯克化身“西厂公公”勇闯美国民主党总部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431" y="1269005"/>
            <a:ext cx="5273856" cy="2239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标题 4"/>
          <p:cNvSpPr txBox="1"/>
          <p:nvPr/>
        </p:nvSpPr>
        <p:spPr>
          <a:xfrm>
            <a:off x="431800" y="260350"/>
            <a:ext cx="2013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AI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造假</a:t>
            </a:r>
          </a:p>
        </p:txBody>
      </p:sp>
      <p:sp>
        <p:nvSpPr>
          <p:cNvPr id="33" name="文本框 20"/>
          <p:cNvSpPr txBox="1"/>
          <p:nvPr/>
        </p:nvSpPr>
        <p:spPr>
          <a:xfrm>
            <a:off x="1487157" y="3645187"/>
            <a:ext cx="245269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伪造数据发表的论文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5040" y="1345565"/>
            <a:ext cx="1800860" cy="2045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5807710" y="3495675"/>
            <a:ext cx="230949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以色列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-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哈马斯战争图片</a:t>
            </a:r>
          </a:p>
        </p:txBody>
      </p:sp>
      <p:pic>
        <p:nvPicPr>
          <p:cNvPr id="24" name="图片 23"/>
          <p:cNvPicPr/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478790" y="4220845"/>
            <a:ext cx="2839085" cy="1889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文本框 20"/>
          <p:cNvSpPr txBox="1"/>
          <p:nvPr/>
        </p:nvSpPr>
        <p:spPr>
          <a:xfrm>
            <a:off x="767067" y="6310282"/>
            <a:ext cx="245269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伪造信息诈骗</a:t>
            </a:r>
          </a:p>
        </p:txBody>
      </p:sp>
      <p:pic>
        <p:nvPicPr>
          <p:cNvPr id="15" name="图片 14"/>
          <p:cNvPicPr/>
          <p:nvPr/>
        </p:nvPicPr>
        <p:blipFill>
          <a:blip r:embed="rId5" cstate="screen"/>
          <a:srcRect/>
          <a:stretch>
            <a:fillRect/>
          </a:stretch>
        </p:blipFill>
        <p:spPr>
          <a:xfrm>
            <a:off x="4223385" y="4143375"/>
            <a:ext cx="2371725" cy="18903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20"/>
          <p:cNvSpPr txBox="1"/>
          <p:nvPr/>
        </p:nvSpPr>
        <p:spPr>
          <a:xfrm>
            <a:off x="4656455" y="6110605"/>
            <a:ext cx="150558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伪造公众人物</a:t>
            </a:r>
          </a:p>
        </p:txBody>
      </p:sp>
      <p:pic>
        <p:nvPicPr>
          <p:cNvPr id="7" name="图片 6">
            <a:hlinkClick r:id="rId6" action="ppaction://hlinkfile"/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23835" y="3937000"/>
            <a:ext cx="3582670" cy="2214880"/>
          </a:xfrm>
          <a:prstGeom prst="rect">
            <a:avLst/>
          </a:prstGeom>
        </p:spPr>
      </p:pic>
      <p:sp>
        <p:nvSpPr>
          <p:cNvPr id="8" name="文本框 20"/>
          <p:cNvSpPr txBox="1"/>
          <p:nvPr/>
        </p:nvSpPr>
        <p:spPr>
          <a:xfrm>
            <a:off x="8767445" y="6236970"/>
            <a:ext cx="1858010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恐怖的</a:t>
            </a:r>
            <a:r>
              <a:rPr lang="en-US" alt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AI</a:t>
            </a:r>
            <a:r>
              <a:rPr lang="zh-CN" altLang="en-US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（播放）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23580" y="1044575"/>
            <a:ext cx="2433320" cy="2790190"/>
          </a:xfrm>
          <a:prstGeom prst="roundRect">
            <a:avLst>
              <a:gd name="adj" fmla="val 3797"/>
            </a:avLst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10836235" y="1063292"/>
            <a:ext cx="428625" cy="277876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l"/>
            <a:r>
              <a:rPr lang="en-US" altLang="zh-CN" sz="16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r>
              <a:rPr lang="zh-CN" altLang="en-US" sz="1600" b="1" dirty="0">
                <a:solidFill>
                  <a:schemeClr val="tx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年斯坦福大学的对比实验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17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标题 1"/>
          <p:cNvSpPr txBox="1"/>
          <p:nvPr/>
        </p:nvSpPr>
        <p:spPr bwMode="gray">
          <a:xfrm>
            <a:off x="952464" y="2643182"/>
            <a:ext cx="10363200" cy="122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AI</a:t>
            </a: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绘画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AI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绘画发展历程</a:t>
            </a:r>
          </a:p>
        </p:txBody>
      </p:sp>
      <p:graphicFrame>
        <p:nvGraphicFramePr>
          <p:cNvPr id="5" name="对象 4"/>
          <p:cNvGraphicFramePr/>
          <p:nvPr/>
        </p:nvGraphicFramePr>
        <p:xfrm>
          <a:off x="1487170" y="1053465"/>
          <a:ext cx="8308975" cy="2713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3" imgW="5871210" imgH="1802130" progId="Visio.Drawing.11">
                  <p:embed/>
                </p:oleObj>
              </mc:Choice>
              <mc:Fallback>
                <p:oleObj r:id="rId3" imgW="5871210" imgH="1802130" progId="Visio.Drawing.11">
                  <p:embed/>
                  <p:pic>
                    <p:nvPicPr>
                      <p:cNvPr id="0" name="图片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87170" y="1053465"/>
                        <a:ext cx="8308975" cy="27139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407035" y="3646805"/>
            <a:ext cx="11569700" cy="273558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/>
            <a:r>
              <a:rPr lang="zh-CN" b="1" dirty="0"/>
              <a:t>里程碑事件</a:t>
            </a:r>
          </a:p>
          <a:p>
            <a:pPr algn="l"/>
            <a:r>
              <a:rPr lang="en-US" b="1" dirty="0"/>
              <a:t>1</a:t>
            </a:r>
            <a:r>
              <a:rPr lang="zh-CN" altLang="en-US" b="1" dirty="0"/>
              <a:t>、</a:t>
            </a:r>
            <a:r>
              <a:rPr lang="en-US" altLang="zh-CN" b="1" dirty="0">
                <a:sym typeface="+mn-ea"/>
              </a:rPr>
              <a:t>20世纪70年代，</a:t>
            </a:r>
            <a:r>
              <a:rPr lang="en-US" altLang="zh-CN" b="1" dirty="0"/>
              <a:t>AARON</a:t>
            </a:r>
            <a:r>
              <a:rPr lang="zh-CN" altLang="en-US" b="1" dirty="0"/>
              <a:t>，通过机械臂进行作画，控制机械臂的是一套计算机程序算法，</a:t>
            </a:r>
            <a:r>
              <a:rPr lang="en-US" altLang="zh-CN" b="1" dirty="0"/>
              <a:t>艺术家哈罗德·科恩   </a:t>
            </a:r>
            <a:endParaRPr lang="zh-CN" altLang="en-US" b="1" dirty="0"/>
          </a:p>
          <a:p>
            <a:pPr algn="l"/>
            <a:r>
              <a:rPr lang="en-US" altLang="zh-CN" b="1" dirty="0"/>
              <a:t>2</a:t>
            </a:r>
            <a:r>
              <a:rPr lang="zh-CN" altLang="en-US" b="1" dirty="0"/>
              <a:t>、</a:t>
            </a:r>
            <a:r>
              <a:rPr b="1" dirty="0"/>
              <a:t>2012年，谷歌的吴恩达和Jeff Dean使用卷积神经网络（CNN），基于大量猫脸图片训练出了一个能够生成模糊猫脸的模型</a:t>
            </a:r>
          </a:p>
          <a:p>
            <a:pPr algn="l"/>
            <a:r>
              <a:rPr lang="en-US" altLang="zh-CN" b="1" dirty="0"/>
              <a:t>3</a:t>
            </a:r>
            <a:r>
              <a:rPr lang="zh-CN" altLang="en-US" b="1" dirty="0"/>
              <a:t>、</a:t>
            </a:r>
            <a:r>
              <a:rPr lang="en-US" altLang="zh-CN" b="1" dirty="0"/>
              <a:t>2014</a:t>
            </a:r>
            <a:r>
              <a:rPr lang="zh-CN" altLang="en-US" b="1" dirty="0"/>
              <a:t>年，</a:t>
            </a:r>
            <a:r>
              <a:rPr b="1" dirty="0"/>
              <a:t>生成式对抗网络（GAN）</a:t>
            </a:r>
            <a:r>
              <a:rPr lang="zh-CN" b="1" dirty="0"/>
              <a:t>，加拿大蒙特利尔大学伊恩·古德费罗</a:t>
            </a:r>
          </a:p>
          <a:p>
            <a:pPr algn="l"/>
            <a:r>
              <a:rPr lang="en-US" altLang="zh-CN" b="1" dirty="0"/>
              <a:t>4</a:t>
            </a:r>
            <a:r>
              <a:rPr lang="zh-CN" altLang="en-US" b="1" dirty="0"/>
              <a:t>、</a:t>
            </a:r>
            <a:r>
              <a:rPr lang="en-US" altLang="zh-CN" b="1" dirty="0"/>
              <a:t>2015</a:t>
            </a:r>
            <a:r>
              <a:rPr lang="zh-CN" altLang="en-US" b="1" dirty="0"/>
              <a:t>年，Deep Dream（深梦），谷歌</a:t>
            </a:r>
          </a:p>
          <a:p>
            <a:pPr algn="l"/>
            <a:r>
              <a:rPr lang="en-US" altLang="zh-CN" b="1" dirty="0"/>
              <a:t>5</a:t>
            </a:r>
            <a:r>
              <a:rPr lang="zh-CN" altLang="en-US" b="1" dirty="0"/>
              <a:t>、</a:t>
            </a:r>
            <a:r>
              <a:rPr lang="en-US" altLang="zh-CN" b="1" dirty="0"/>
              <a:t>2021</a:t>
            </a:r>
            <a:r>
              <a:rPr lang="zh-CN" altLang="en-US" b="1" dirty="0"/>
              <a:t>年，</a:t>
            </a:r>
            <a:r>
              <a:rPr lang="en-US" altLang="zh-CN" b="1" dirty="0"/>
              <a:t>DALL-E</a:t>
            </a:r>
            <a:r>
              <a:rPr lang="zh-CN" altLang="en-US" b="1" dirty="0"/>
              <a:t>，</a:t>
            </a:r>
            <a:r>
              <a:rPr lang="en-US" altLang="zh-CN" b="1" dirty="0"/>
              <a:t>OpenAI</a:t>
            </a:r>
          </a:p>
          <a:p>
            <a:pPr algn="l"/>
            <a:r>
              <a:rPr lang="en-US" altLang="zh-CN" sz="1600" dirty="0"/>
              <a:t>      DALL-E1：GPT-3（Transformer） + VAE（自分编码器）</a:t>
            </a:r>
          </a:p>
          <a:p>
            <a:pPr algn="l"/>
            <a:r>
              <a:rPr lang="en-US" altLang="zh-CN" sz="1600" dirty="0"/>
              <a:t>      DALL-E2：CLIP（视觉语言预训练模型） + Diffusion（扩散模型）</a:t>
            </a:r>
          </a:p>
          <a:p>
            <a:pPr algn="l"/>
            <a:r>
              <a:rPr lang="en-US" altLang="zh-CN" sz="1600" dirty="0"/>
              <a:t>      DALL-E3：CLIP + VAE + Diffusion（扩散模型）</a:t>
            </a:r>
          </a:p>
          <a:p>
            <a:pPr algn="l"/>
            <a:endParaRPr lang="en-US" altLang="zh-CN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CLIP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模型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1196975"/>
            <a:ext cx="5351145" cy="24066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96000" y="1150620"/>
            <a:ext cx="5306060" cy="263779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sz="1600" b="1" dirty="0" err="1">
                <a:solidFill>
                  <a:srgbClr val="191919"/>
                </a:solidFill>
              </a:rPr>
              <a:t>CLIP（视觉语言预训练模型</a:t>
            </a:r>
            <a:r>
              <a:rPr lang="zh-CN" sz="1600" b="1" dirty="0">
                <a:solidFill>
                  <a:srgbClr val="191919"/>
                </a:solidFill>
              </a:rPr>
              <a:t>）：</a:t>
            </a:r>
            <a:r>
              <a:rPr lang="zh-CN" altLang="en-US" sz="1600" dirty="0">
                <a:solidFill>
                  <a:srgbClr val="191919"/>
                </a:solidFill>
              </a:rPr>
              <a:t>文本信息通过</a:t>
            </a:r>
            <a:r>
              <a:rPr lang="zh-CN" altLang="en-US" sz="1600" b="1" dirty="0">
                <a:solidFill>
                  <a:srgbClr val="191919"/>
                </a:solidFill>
              </a:rPr>
              <a:t>文本编码器</a:t>
            </a:r>
            <a:r>
              <a:rPr lang="zh-CN" altLang="en-US" sz="1600" dirty="0">
                <a:solidFill>
                  <a:srgbClr val="191919"/>
                </a:solidFill>
              </a:rPr>
              <a:t>进行编码，图像信息通过</a:t>
            </a:r>
            <a:r>
              <a:rPr lang="zh-CN" altLang="en-US" sz="1600" b="1" dirty="0">
                <a:solidFill>
                  <a:srgbClr val="191919"/>
                </a:solidFill>
              </a:rPr>
              <a:t>图像编码器</a:t>
            </a:r>
            <a:r>
              <a:rPr lang="zh-CN" altLang="en-US" sz="1600" dirty="0">
                <a:solidFill>
                  <a:srgbClr val="191919"/>
                </a:solidFill>
              </a:rPr>
              <a:t>进行编码，二者的编码信息存入</a:t>
            </a:r>
            <a:r>
              <a:rPr lang="zh-CN" altLang="en-US" sz="1600" b="1" dirty="0">
                <a:solidFill>
                  <a:srgbClr val="191919"/>
                </a:solidFill>
              </a:rPr>
              <a:t>多模态的隐空间</a:t>
            </a:r>
            <a:r>
              <a:rPr lang="zh-CN" altLang="en-US" sz="1600" dirty="0">
                <a:solidFill>
                  <a:srgbClr val="191919"/>
                </a:solidFill>
              </a:rPr>
              <a:t>中。所谓的</a:t>
            </a:r>
            <a:r>
              <a:rPr lang="zh-CN" altLang="en-US" sz="1600" b="1" dirty="0">
                <a:solidFill>
                  <a:srgbClr val="191919"/>
                </a:solidFill>
              </a:rPr>
              <a:t>隐空间</a:t>
            </a:r>
            <a:r>
              <a:rPr lang="zh-CN" altLang="en-US" sz="1600" dirty="0">
                <a:solidFill>
                  <a:srgbClr val="191919"/>
                </a:solidFill>
              </a:rPr>
              <a:t>就是数据的一种</a:t>
            </a:r>
            <a:r>
              <a:rPr lang="zh-CN" altLang="en-US" sz="1600" b="1" dirty="0">
                <a:solidFill>
                  <a:srgbClr val="191919"/>
                </a:solidFill>
              </a:rPr>
              <a:t>表示和存储方式</a:t>
            </a:r>
            <a:r>
              <a:rPr lang="zh-CN" altLang="en-US" sz="1600" dirty="0">
                <a:solidFill>
                  <a:srgbClr val="191919"/>
                </a:solidFill>
              </a:rPr>
              <a:t>，即将</a:t>
            </a:r>
            <a:r>
              <a:rPr lang="zh-CN" altLang="en-US" sz="1600" b="1" dirty="0">
                <a:solidFill>
                  <a:srgbClr val="191919"/>
                </a:solidFill>
              </a:rPr>
              <a:t>现实世界的实体（如本文中的图像、文本）编码</a:t>
            </a:r>
            <a:r>
              <a:rPr lang="zh-CN" altLang="en-US" sz="1600" dirty="0">
                <a:solidFill>
                  <a:srgbClr val="191919"/>
                </a:solidFill>
              </a:rPr>
              <a:t>为计算机算法可运算的数据格式。</a:t>
            </a:r>
            <a:r>
              <a:rPr lang="zh-CN" altLang="en-US" sz="1600" b="1" dirty="0">
                <a:solidFill>
                  <a:srgbClr val="191919"/>
                </a:solidFill>
              </a:rPr>
              <a:t>文本编码器和图像编码器</a:t>
            </a:r>
            <a:r>
              <a:rPr lang="zh-CN" altLang="en-US" sz="1600" dirty="0">
                <a:solidFill>
                  <a:srgbClr val="191919"/>
                </a:solidFill>
              </a:rPr>
              <a:t>的参数经过模型训练获得最优值，以实现</a:t>
            </a:r>
            <a:r>
              <a:rPr lang="zh-CN" altLang="en-US" sz="1600" b="1" dirty="0">
                <a:solidFill>
                  <a:srgbClr val="191919"/>
                </a:solidFill>
              </a:rPr>
              <a:t>文本与图像的匹配</a:t>
            </a:r>
            <a:r>
              <a:rPr lang="zh-CN" altLang="en-US" sz="1600" dirty="0">
                <a:solidFill>
                  <a:srgbClr val="191919"/>
                </a:solidFill>
              </a:rPr>
              <a:t>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096000" y="4293235"/>
            <a:ext cx="5306060" cy="1750060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1800" b="1" dirty="0">
                <a:solidFill>
                  <a:srgbClr val="191919"/>
                </a:solidFill>
              </a:rPr>
              <a:t>专业化的AI绘画（文生图）工具：</a:t>
            </a: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191919"/>
                </a:solidFill>
              </a:rPr>
              <a:t>1</a:t>
            </a:r>
            <a:r>
              <a:rPr lang="zh-CN" altLang="en-US" sz="1800" b="1" dirty="0">
                <a:solidFill>
                  <a:srgbClr val="191919"/>
                </a:solidFill>
              </a:rPr>
              <a:t>、</a:t>
            </a:r>
            <a:r>
              <a:rPr lang="zh-CN" sz="1800" b="1" dirty="0">
                <a:solidFill>
                  <a:srgbClr val="191919"/>
                </a:solidFill>
              </a:rPr>
              <a:t>Midjourney</a:t>
            </a:r>
          </a:p>
          <a:p>
            <a:pPr>
              <a:lnSpc>
                <a:spcPct val="150000"/>
              </a:lnSpc>
            </a:pPr>
            <a:r>
              <a:rPr lang="en-US" altLang="zh-CN" sz="1800" b="1" dirty="0">
                <a:solidFill>
                  <a:srgbClr val="191919"/>
                </a:solidFill>
              </a:rPr>
              <a:t>2</a:t>
            </a:r>
            <a:r>
              <a:rPr lang="zh-CN" altLang="en-US" sz="1800" b="1" dirty="0">
                <a:solidFill>
                  <a:srgbClr val="191919"/>
                </a:solidFill>
              </a:rPr>
              <a:t>、</a:t>
            </a:r>
            <a:r>
              <a:rPr lang="zh-CN" sz="1800" b="1" dirty="0">
                <a:solidFill>
                  <a:srgbClr val="191919"/>
                </a:solidFill>
              </a:rPr>
              <a:t>Stable Diffusion</a:t>
            </a: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191919"/>
                </a:solidFill>
              </a:rPr>
              <a:t>功能：生图、模型训练、开源、外接模型接口、</a:t>
            </a:r>
            <a:r>
              <a:rPr lang="en-US" altLang="zh-CN" sz="1800" dirty="0">
                <a:solidFill>
                  <a:srgbClr val="191919"/>
                </a:solidFill>
              </a:rPr>
              <a:t>...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30" y="3603625"/>
            <a:ext cx="4536440" cy="29444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92670" y="3428365"/>
            <a:ext cx="3568700" cy="3353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431800" y="260350"/>
            <a:ext cx="457136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Transformer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重点回顾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9340" y="1484957"/>
            <a:ext cx="7000924" cy="231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3140" y="1342081"/>
            <a:ext cx="4381488" cy="267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690844" y="1118491"/>
            <a:ext cx="4572032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/>
              <a:t>1</a:t>
            </a:r>
            <a:r>
              <a:rPr lang="zh-CN" altLang="en-US" sz="1600" b="1" dirty="0"/>
              <a:t>、注意力机制</a:t>
            </a:r>
          </a:p>
        </p:txBody>
      </p:sp>
      <p:sp>
        <p:nvSpPr>
          <p:cNvPr id="7" name="矩形 6"/>
          <p:cNvSpPr/>
          <p:nvPr/>
        </p:nvSpPr>
        <p:spPr>
          <a:xfrm>
            <a:off x="767679" y="4005836"/>
            <a:ext cx="4572032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/>
              <a:t>2</a:t>
            </a:r>
            <a:r>
              <a:rPr lang="zh-CN" altLang="en-US" sz="1600" b="1" dirty="0"/>
              <a:t>、自回归生成技术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96595" y="4293870"/>
            <a:ext cx="3084830" cy="25038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5952454" y="4018536"/>
            <a:ext cx="4572032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600" b="1" dirty="0"/>
              <a:t>3</a:t>
            </a:r>
            <a:r>
              <a:rPr lang="zh-CN" altLang="en-US" sz="1600" b="1" dirty="0"/>
              <a:t>、整体结构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470" y="1086485"/>
            <a:ext cx="11787505" cy="282956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470" y="3928745"/>
            <a:ext cx="5177155" cy="285369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2880" y="3916045"/>
            <a:ext cx="6587490" cy="286639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191344" y="1052736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Midjourney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70B342-7FE9-104D-9E6F-0D8484667D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608" y="1705311"/>
            <a:ext cx="4875404" cy="5079491"/>
          </a:xfrm>
          <a:prstGeom prst="rect">
            <a:avLst/>
          </a:prstGeom>
        </p:spPr>
      </p:pic>
      <p:sp>
        <p:nvSpPr>
          <p:cNvPr id="9" name="标题 4">
            <a:extLst>
              <a:ext uri="{FF2B5EF4-FFF2-40B4-BE49-F238E27FC236}">
                <a16:creationId xmlns:a16="http://schemas.microsoft.com/office/drawing/2014/main" id="{32BC330E-49AB-DF4C-9652-03DF028EF61A}"/>
              </a:ext>
            </a:extLst>
          </p:cNvPr>
          <p:cNvSpPr txBox="1"/>
          <p:nvPr/>
        </p:nvSpPr>
        <p:spPr>
          <a:xfrm>
            <a:off x="191344" y="18864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示例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11" name="标题 4">
            <a:extLst>
              <a:ext uri="{FF2B5EF4-FFF2-40B4-BE49-F238E27FC236}">
                <a16:creationId xmlns:a16="http://schemas.microsoft.com/office/drawing/2014/main" id="{95E20B5D-FA28-024C-9BCA-2F16AB6EDFF2}"/>
              </a:ext>
            </a:extLst>
          </p:cNvPr>
          <p:cNvSpPr txBox="1"/>
          <p:nvPr/>
        </p:nvSpPr>
        <p:spPr>
          <a:xfrm>
            <a:off x="7032104" y="1052736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DALL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 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E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 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3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B51B7DF-22D1-5445-8D10-F3431F19FC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5598" y="1922870"/>
            <a:ext cx="4641002" cy="4891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3065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扩散模型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3524" y="1196340"/>
            <a:ext cx="1166512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sz="2400" b="1" dirty="0" err="1"/>
              <a:t>扩散模型（Diffusion</a:t>
            </a:r>
            <a:r>
              <a:rPr sz="2400" b="1" dirty="0"/>
              <a:t> Models）</a:t>
            </a:r>
            <a:r>
              <a:rPr lang="zh-CN" sz="2400" b="1" dirty="0"/>
              <a:t>：</a:t>
            </a:r>
            <a:r>
              <a:rPr sz="2400" dirty="0"/>
              <a:t>能够让AI生成以假乱真的图片、视频和音乐。它们的名字来源于自然界的扩散现象，就像水里的墨水慢慢散开一样。扩散模型通过逆转扩散过程来生成新数据，也就是说，它通过在数据中添加随机噪声，然后再逆转这个过程，从而从噪声数据中恢复原始数据分布，这样就能创造出新的数据。</a:t>
            </a:r>
          </a:p>
        </p:txBody>
      </p:sp>
      <p:pic>
        <p:nvPicPr>
          <p:cNvPr id="6" name="图片 5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174652"/>
            <a:ext cx="7382321" cy="320667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扩散模型的训练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007" y="1268760"/>
            <a:ext cx="7748109" cy="3744416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926116" y="1040744"/>
            <a:ext cx="4023854" cy="4044439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000" b="1" dirty="0">
                <a:solidFill>
                  <a:srgbClr val="191919"/>
                </a:solidFill>
              </a:rPr>
              <a:t>1</a:t>
            </a:r>
            <a:r>
              <a:rPr lang="zh-CN" altLang="en-US" sz="2000" b="1" dirty="0">
                <a:solidFill>
                  <a:srgbClr val="191919"/>
                </a:solidFill>
              </a:rPr>
              <a:t>、</a:t>
            </a:r>
            <a:r>
              <a:rPr sz="2000" b="1" dirty="0" err="1">
                <a:solidFill>
                  <a:srgbClr val="191919"/>
                </a:solidFill>
              </a:rPr>
              <a:t>前向过程（扩散过程</a:t>
            </a:r>
            <a:r>
              <a:rPr sz="2000" b="1" dirty="0">
                <a:solidFill>
                  <a:srgbClr val="191919"/>
                </a:solidFill>
              </a:rPr>
              <a:t>）</a:t>
            </a:r>
            <a:endParaRPr lang="en-US" sz="2000" b="1" dirty="0">
              <a:solidFill>
                <a:srgbClr val="191919"/>
              </a:solidFill>
            </a:endParaRPr>
          </a:p>
          <a:p>
            <a:pPr>
              <a:lnSpc>
                <a:spcPct val="150000"/>
              </a:lnSpc>
            </a:pPr>
            <a:r>
              <a:rPr sz="1700" dirty="0">
                <a:solidFill>
                  <a:srgbClr val="191919"/>
                </a:solidFill>
              </a:rPr>
              <a:t>原始图像</a:t>
            </a:r>
            <a:r>
              <a:rPr lang="en-US" sz="1700" dirty="0">
                <a:solidFill>
                  <a:srgbClr val="191919"/>
                </a:solidFill>
              </a:rPr>
              <a:t>G</a:t>
            </a:r>
            <a:r>
              <a:rPr lang="en-US" sz="1700" baseline="-25000" dirty="0">
                <a:solidFill>
                  <a:srgbClr val="191919"/>
                </a:solidFill>
              </a:rPr>
              <a:t>0</a:t>
            </a:r>
            <a:r>
              <a:rPr sz="1700" dirty="0">
                <a:solidFill>
                  <a:srgbClr val="191919"/>
                </a:solidFill>
              </a:rPr>
              <a:t>经过不断的加入高斯噪声生成模糊图像（即打马赛克），</a:t>
            </a:r>
            <a:r>
              <a:rPr sz="1700" dirty="0" err="1">
                <a:solidFill>
                  <a:srgbClr val="191919"/>
                </a:solidFill>
              </a:rPr>
              <a:t>经过</a:t>
            </a:r>
            <a:r>
              <a:rPr lang="en-US" sz="1700" dirty="0" err="1">
                <a:solidFill>
                  <a:srgbClr val="191919"/>
                </a:solidFill>
              </a:rPr>
              <a:t>n</a:t>
            </a:r>
            <a:r>
              <a:rPr lang="zh-CN" altLang="en-US" sz="1700" dirty="0">
                <a:solidFill>
                  <a:srgbClr val="191919"/>
                </a:solidFill>
              </a:rPr>
              <a:t>步</a:t>
            </a:r>
            <a:r>
              <a:rPr sz="1700" dirty="0">
                <a:solidFill>
                  <a:srgbClr val="191919"/>
                </a:solidFill>
              </a:rPr>
              <a:t>，</a:t>
            </a:r>
            <a:r>
              <a:rPr sz="1700" dirty="0" err="1">
                <a:solidFill>
                  <a:srgbClr val="191919"/>
                </a:solidFill>
              </a:rPr>
              <a:t>最终生成一副不再扩散的稳定图像</a:t>
            </a:r>
            <a:r>
              <a:rPr lang="en-US" sz="1700" dirty="0" err="1">
                <a:solidFill>
                  <a:srgbClr val="191919"/>
                </a:solidFill>
              </a:rPr>
              <a:t>G</a:t>
            </a:r>
            <a:r>
              <a:rPr lang="en-US" sz="1700" baseline="-25000" dirty="0" err="1">
                <a:solidFill>
                  <a:srgbClr val="191919"/>
                </a:solidFill>
              </a:rPr>
              <a:t>n</a:t>
            </a:r>
            <a:r>
              <a:rPr sz="1700" dirty="0">
                <a:solidFill>
                  <a:srgbClr val="191919"/>
                </a:solidFill>
              </a:rPr>
              <a:t>。</a:t>
            </a:r>
            <a:endParaRPr lang="en-US" sz="1700" dirty="0">
              <a:solidFill>
                <a:srgbClr val="191919"/>
              </a:solidFill>
            </a:endParaRPr>
          </a:p>
          <a:p>
            <a:pPr>
              <a:lnSpc>
                <a:spcPct val="150000"/>
              </a:lnSpc>
            </a:pPr>
            <a:endParaRPr sz="1700" dirty="0">
              <a:solidFill>
                <a:srgbClr val="191919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191919"/>
                </a:solidFill>
              </a:rPr>
              <a:t>2</a:t>
            </a:r>
            <a:r>
              <a:rPr lang="zh-CN" altLang="en-US" sz="2000" b="1" dirty="0">
                <a:solidFill>
                  <a:srgbClr val="191919"/>
                </a:solidFill>
              </a:rPr>
              <a:t>、 </a:t>
            </a:r>
            <a:r>
              <a:rPr sz="2000" b="1" dirty="0" err="1">
                <a:solidFill>
                  <a:srgbClr val="191919"/>
                </a:solidFill>
              </a:rPr>
              <a:t>反向过程（去噪过程</a:t>
            </a:r>
            <a:r>
              <a:rPr sz="2000" b="1" dirty="0">
                <a:solidFill>
                  <a:srgbClr val="191919"/>
                </a:solidFill>
              </a:rPr>
              <a:t>）</a:t>
            </a:r>
            <a:endParaRPr lang="en-US" sz="2000" b="1" dirty="0">
              <a:solidFill>
                <a:srgbClr val="191919"/>
              </a:solidFill>
            </a:endParaRPr>
          </a:p>
          <a:p>
            <a:pPr>
              <a:lnSpc>
                <a:spcPct val="150000"/>
              </a:lnSpc>
            </a:pPr>
            <a:r>
              <a:rPr sz="1700" dirty="0" err="1">
                <a:solidFill>
                  <a:srgbClr val="191919"/>
                </a:solidFill>
              </a:rPr>
              <a:t>从图像M</a:t>
            </a:r>
            <a:r>
              <a:rPr lang="en-US" sz="1700" baseline="-25000" dirty="0" err="1">
                <a:solidFill>
                  <a:srgbClr val="191919"/>
                </a:solidFill>
              </a:rPr>
              <a:t>n</a:t>
            </a:r>
            <a:r>
              <a:rPr sz="1700" dirty="0">
                <a:solidFill>
                  <a:srgbClr val="191919"/>
                </a:solidFill>
              </a:rPr>
              <a:t>=G</a:t>
            </a:r>
            <a:r>
              <a:rPr sz="1700" baseline="-25000" dirty="0">
                <a:solidFill>
                  <a:srgbClr val="191919"/>
                </a:solidFill>
              </a:rPr>
              <a:t>n</a:t>
            </a:r>
            <a:r>
              <a:rPr sz="1700" dirty="0">
                <a:solidFill>
                  <a:srgbClr val="191919"/>
                </a:solidFill>
              </a:rPr>
              <a:t>出发，通过带参数的模型U-Net一步步实现去噪过程恢复图像的原始状态，经过</a:t>
            </a:r>
            <a:r>
              <a:rPr lang="en-US" sz="1700" dirty="0">
                <a:solidFill>
                  <a:srgbClr val="191919"/>
                </a:solidFill>
              </a:rPr>
              <a:t>n</a:t>
            </a:r>
            <a:r>
              <a:rPr sz="1700" dirty="0">
                <a:solidFill>
                  <a:srgbClr val="191919"/>
                </a:solidFill>
              </a:rPr>
              <a:t>步，最终获得去噪后的图像M</a:t>
            </a:r>
            <a:r>
              <a:rPr sz="1700" baseline="-25000" dirty="0">
                <a:solidFill>
                  <a:srgbClr val="191919"/>
                </a:solidFill>
              </a:rPr>
              <a:t>0</a:t>
            </a:r>
            <a:r>
              <a:rPr sz="1700" dirty="0">
                <a:solidFill>
                  <a:srgbClr val="191919"/>
                </a:solidFill>
              </a:rPr>
              <a:t>。这个模型U-Net就是扩散模型。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1C68333-84B0-8240-BEB3-D6C92CFA7A6C}"/>
              </a:ext>
            </a:extLst>
          </p:cNvPr>
          <p:cNvSpPr txBox="1"/>
          <p:nvPr/>
        </p:nvSpPr>
        <p:spPr>
          <a:xfrm>
            <a:off x="178007" y="5157192"/>
            <a:ext cx="11704965" cy="1595264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>
                <a:solidFill>
                  <a:srgbClr val="191919"/>
                </a:solidFill>
              </a:rPr>
              <a:t>模型优化：</a:t>
            </a:r>
            <a:r>
              <a:rPr lang="zh-CN" altLang="en-US" sz="1700" dirty="0">
                <a:solidFill>
                  <a:srgbClr val="191919"/>
                </a:solidFill>
              </a:rPr>
              <a:t>通过</a:t>
            </a:r>
            <a:r>
              <a:rPr lang="zh-CN" altLang="en-US" sz="1700" b="1" dirty="0">
                <a:solidFill>
                  <a:srgbClr val="191919"/>
                </a:solidFill>
              </a:rPr>
              <a:t>训练模型</a:t>
            </a:r>
            <a:r>
              <a:rPr lang="en" altLang="zh-CN" sz="1700" b="1" dirty="0">
                <a:solidFill>
                  <a:srgbClr val="191919"/>
                </a:solidFill>
              </a:rPr>
              <a:t>U-Net</a:t>
            </a:r>
            <a:r>
              <a:rPr lang="zh-CN" altLang="en-US" sz="1700" dirty="0">
                <a:solidFill>
                  <a:srgbClr val="191919"/>
                </a:solidFill>
              </a:rPr>
              <a:t>的参数，满足前向噪声和反向预测噪声的分布残差</a:t>
            </a:r>
            <a:r>
              <a:rPr lang="en" altLang="zh-CN" sz="1700" dirty="0">
                <a:solidFill>
                  <a:srgbClr val="191919"/>
                </a:solidFill>
              </a:rPr>
              <a:t>E</a:t>
            </a:r>
            <a:r>
              <a:rPr lang="zh-CN" altLang="en-US" sz="1700" dirty="0">
                <a:solidFill>
                  <a:srgbClr val="191919"/>
                </a:solidFill>
              </a:rPr>
              <a:t>最小化，就获得了所需建立的扩散模型。</a:t>
            </a:r>
            <a:endParaRPr lang="en-US" sz="1700" b="1" dirty="0">
              <a:solidFill>
                <a:srgbClr val="191919"/>
              </a:solidFill>
            </a:endParaRPr>
          </a:p>
          <a:p>
            <a:pPr>
              <a:lnSpc>
                <a:spcPct val="150000"/>
              </a:lnSpc>
            </a:pPr>
            <a:r>
              <a:rPr sz="1700" b="1" dirty="0">
                <a:solidFill>
                  <a:srgbClr val="191919"/>
                </a:solidFill>
              </a:rPr>
              <a:t>图像特征：</a:t>
            </a:r>
            <a:r>
              <a:rPr sz="1700" dirty="0">
                <a:solidFill>
                  <a:srgbClr val="191919"/>
                </a:solidFill>
              </a:rPr>
              <a:t>扩散模型假设最终那副稳定的图像就是该图的特征值。AI将这个特征图与文字的词向量关联，AI绘画的生成过程就是从文字的词向量映射到图像的特征向量，再从特征向量出发进行反复去噪，恢复出原始的图像，由于去噪的过程带有随机性，因此能生成不同的图像，但高级特征不会变，人还是人，只是外貌发生了改变。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/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914400" y="2787005"/>
            <a:ext cx="10363200" cy="13620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多模态大语言模型</a:t>
            </a:r>
            <a:r>
              <a:rPr lang="en-US" altLang="zh-CN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MLLM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7625715" y="1071245"/>
            <a:ext cx="4356735" cy="54813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9" name="标题 4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indent="0" defTabSz="914400" eaLnBrk="1" latinLnBrk="0" hangingPunct="1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en-US" altLang="zh-CN" sz="3200" b="1" i="0" kern="0" cap="none" spc="0" normalizeH="0" baseline="0" noProof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MLLM</a:t>
            </a:r>
            <a:r>
              <a:rPr kumimoji="0" lang="zh-CN" altLang="en-US" sz="3200" b="1" i="0" kern="0" cap="none" spc="0" normalizeH="0" baseline="0" noProof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的定义</a:t>
            </a:r>
          </a:p>
        </p:txBody>
      </p:sp>
      <p:sp>
        <p:nvSpPr>
          <p:cNvPr id="3" name="矩形 2"/>
          <p:cNvSpPr/>
          <p:nvPr/>
        </p:nvSpPr>
        <p:spPr>
          <a:xfrm>
            <a:off x="228282" y="1116045"/>
            <a:ext cx="7312660" cy="2096931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r>
              <a:rPr sz="2000" b="1" dirty="0" err="1"/>
              <a:t>多模态大语言模型</a:t>
            </a:r>
            <a:r>
              <a:rPr lang="zh-CN" sz="2000" b="1" dirty="0"/>
              <a:t>（Multimodal Large Language Model，MLLM）</a:t>
            </a:r>
            <a:r>
              <a:rPr lang="zh-CN" altLang="en-US" sz="2000" b="1" dirty="0"/>
              <a:t>：</a:t>
            </a:r>
            <a:r>
              <a:rPr lang="zh-CN" altLang="en-US" sz="2000" dirty="0"/>
              <a:t>能</a:t>
            </a:r>
            <a:r>
              <a:rPr lang="zh-CN" sz="2000" dirty="0"/>
              <a:t>够感知</a:t>
            </a:r>
            <a:r>
              <a:rPr lang="zh-CN" sz="2000" b="1" dirty="0"/>
              <a:t>不同模态的输入</a:t>
            </a:r>
            <a:r>
              <a:rPr lang="zh-CN" sz="2000" dirty="0"/>
              <a:t>，如</a:t>
            </a:r>
            <a:r>
              <a:rPr lang="zh-CN" sz="2000" b="1" dirty="0"/>
              <a:t>图片、文字、声音</a:t>
            </a:r>
            <a:r>
              <a:rPr lang="zh-CN" sz="2000" dirty="0"/>
              <a:t>等，并根据人类给出的指令，以</a:t>
            </a:r>
            <a:r>
              <a:rPr lang="zh-CN" sz="2000" b="1" dirty="0"/>
              <a:t>自回归</a:t>
            </a:r>
            <a:r>
              <a:rPr lang="zh-CN" sz="2000" dirty="0"/>
              <a:t>的方式</a:t>
            </a:r>
            <a:r>
              <a:rPr lang="zh-CN" sz="2000" b="1" dirty="0"/>
              <a:t>学习上下文并生成</a:t>
            </a:r>
            <a:r>
              <a:rPr lang="zh-CN" sz="2000" dirty="0"/>
              <a:t>回答。</a:t>
            </a:r>
            <a:r>
              <a:rPr lang="en-US" altLang="zh-CN" sz="2000" dirty="0"/>
              <a:t>MLLM</a:t>
            </a:r>
            <a:r>
              <a:rPr lang="zh-CN" sz="2000" dirty="0"/>
              <a:t>使用了</a:t>
            </a:r>
            <a:r>
              <a:rPr lang="zh-CN" sz="2000" b="1" dirty="0"/>
              <a:t>自然语言处理、计算机视觉和语音识别</a:t>
            </a:r>
            <a:r>
              <a:rPr lang="zh-CN" sz="2000" dirty="0"/>
              <a:t>等技术，并将它们整合到一个系统中，从而能够更加准确地理解人类的语言和情感。</a:t>
            </a:r>
            <a:endParaRPr sz="20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198996" y="2983813"/>
            <a:ext cx="7312660" cy="94924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b="1" dirty="0">
                <a:solidFill>
                  <a:srgbClr val="191919"/>
                </a:solidFill>
              </a:rPr>
              <a:t>模态：</a:t>
            </a:r>
            <a:r>
              <a:rPr lang="zh-CN" dirty="0">
                <a:solidFill>
                  <a:srgbClr val="191919"/>
                </a:solidFill>
              </a:rPr>
              <a:t>任意形式的信息都可以视为一个模态，如文本、图像、语音、光波、气味等</a:t>
            </a:r>
            <a:endParaRPr lang="en-US" altLang="zh-CN" dirty="0">
              <a:solidFill>
                <a:srgbClr val="191919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6215" y="1268730"/>
            <a:ext cx="4109085" cy="22688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3645535"/>
            <a:ext cx="3036570" cy="288607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 bwMode="auto">
          <a:xfrm>
            <a:off x="149225" y="1071244"/>
            <a:ext cx="7470775" cy="5682615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A39DACEE-4C8B-0E48-BC4F-3AFFD6DB93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5138" y="3721975"/>
            <a:ext cx="5502664" cy="28071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多模态任务</a:t>
            </a:r>
          </a:p>
        </p:txBody>
      </p:sp>
      <p:sp>
        <p:nvSpPr>
          <p:cNvPr id="5" name="矩形 4"/>
          <p:cNvSpPr/>
          <p:nvPr/>
        </p:nvSpPr>
        <p:spPr>
          <a:xfrm>
            <a:off x="307340" y="1214120"/>
            <a:ext cx="11139805" cy="958850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r>
              <a:rPr lang="en-US" altLang="zh-CN" sz="1800" b="1"/>
              <a:t>1</a:t>
            </a:r>
            <a:r>
              <a:rPr lang="zh-CN" altLang="en-US" sz="1800" b="1"/>
              <a:t>、</a:t>
            </a:r>
            <a:r>
              <a:rPr lang="zh-CN" sz="1800" b="1"/>
              <a:t>图文跨模态检索：</a:t>
            </a:r>
            <a:r>
              <a:rPr lang="zh-CN" sz="1800"/>
              <a:t>在图像和文本这两种模态之间建立对应关系，使得用户可以通过一种模态的信息去检索另一种模态的信息。例如，用户可以通过输入文本描述来检索相关的图像，或者通过上传图像来搜索与之相关的文本信息。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800" y="2420620"/>
            <a:ext cx="6233160" cy="2954655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2348865"/>
            <a:ext cx="4320540" cy="3056890"/>
          </a:xfrm>
          <a:prstGeom prst="rect">
            <a:avLst/>
          </a:prstGeom>
        </p:spPr>
      </p:pic>
      <p:cxnSp>
        <p:nvCxnSpPr>
          <p:cNvPr id="13" name="直接箭头连接符 12"/>
          <p:cNvCxnSpPr/>
          <p:nvPr/>
        </p:nvCxnSpPr>
        <p:spPr>
          <a:xfrm>
            <a:off x="10063480" y="2070735"/>
            <a:ext cx="496570" cy="34988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5" name="文本框 20"/>
          <p:cNvSpPr txBox="1"/>
          <p:nvPr/>
        </p:nvSpPr>
        <p:spPr>
          <a:xfrm>
            <a:off x="8832215" y="1916430"/>
            <a:ext cx="1228725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sz="16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按图来检索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多模态任务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340" y="1214120"/>
            <a:ext cx="11139805" cy="546100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r>
              <a:rPr lang="en-US" altLang="zh-CN" sz="1800" b="1"/>
              <a:t>2</a:t>
            </a:r>
            <a:r>
              <a:rPr lang="zh-CN" altLang="en-US" sz="1800" b="1"/>
              <a:t>、视觉问答（Visual_Question_Answering, VQA）</a:t>
            </a:r>
            <a:r>
              <a:rPr lang="zh-CN" sz="1800" b="1"/>
              <a:t>：</a:t>
            </a:r>
            <a:r>
              <a:rPr lang="zh-CN" sz="1800"/>
              <a:t>给定一幅图片和关于这个图片的一个问题，视觉问答模型通过分析、推理输出问题的答案。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9455"/>
            <a:ext cx="4792980" cy="186626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810" y="2104390"/>
            <a:ext cx="6339840" cy="37439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4050665"/>
            <a:ext cx="4787900" cy="204279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多模态任务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340" y="1214120"/>
            <a:ext cx="11139805" cy="546100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r>
              <a:rPr lang="en-US" altLang="zh-CN" sz="1800" b="1" dirty="0"/>
              <a:t>3</a:t>
            </a:r>
            <a:r>
              <a:rPr lang="zh-CN" altLang="en-US" sz="1800" b="1" dirty="0"/>
              <a:t>、文生图（</a:t>
            </a:r>
            <a:r>
              <a:rPr lang="en-US" altLang="zh-CN" sz="1800" b="1" dirty="0"/>
              <a:t>AI </a:t>
            </a:r>
            <a:r>
              <a:rPr lang="zh-CN" altLang="en-US" sz="1800" b="1" dirty="0"/>
              <a:t>绘画）：通义万相</a:t>
            </a:r>
            <a:r>
              <a:rPr lang="en-US" altLang="zh-CN" sz="1800" b="1" dirty="0"/>
              <a:t>  https://</a:t>
            </a:r>
            <a:r>
              <a:rPr lang="en-US" altLang="zh-CN" sz="1800" b="1" dirty="0" err="1"/>
              <a:t>tongyi.aliyun.com</a:t>
            </a:r>
            <a:r>
              <a:rPr lang="en-US" altLang="zh-CN" sz="1800" b="1" dirty="0"/>
              <a:t>/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340" y="1844675"/>
            <a:ext cx="10552430" cy="2222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00" y="4293235"/>
            <a:ext cx="4826000" cy="2025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3610" y="4389120"/>
            <a:ext cx="5588635" cy="19304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zh-CN" altLang="en-US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多模态任务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340" y="1214120"/>
            <a:ext cx="11139805" cy="546100"/>
          </a:xfrm>
          <a:prstGeom prst="rect">
            <a:avLst/>
          </a:prstGeom>
          <a:ln w="3175">
            <a:noFill/>
          </a:ln>
        </p:spPr>
        <p:txBody>
          <a:bodyPr wrap="square">
            <a:noAutofit/>
          </a:bodyPr>
          <a:lstStyle/>
          <a:p>
            <a:r>
              <a:rPr lang="en-US" altLang="zh-CN" sz="1800" b="1"/>
              <a:t>4</a:t>
            </a:r>
            <a:r>
              <a:rPr lang="zh-CN" altLang="en-US" sz="1800" b="1"/>
              <a:t>、图像描述及指称表达</a:t>
            </a:r>
            <a:r>
              <a:rPr lang="zh-CN" sz="1800" b="1"/>
              <a:t>：</a:t>
            </a:r>
            <a:r>
              <a:rPr lang="zh-CN" sz="1800"/>
              <a:t>让模型自动为图片生成流畅关联的自然语言描述，并</a:t>
            </a:r>
            <a:r>
              <a:rPr lang="zh-CN" sz="1800">
                <a:sym typeface="+mn-ea"/>
              </a:rPr>
              <a:t>对图像中特定对象的无歧义的语言描述</a:t>
            </a:r>
            <a:r>
              <a:rPr lang="zh-CN" sz="1800"/>
              <a:t>。</a:t>
            </a:r>
          </a:p>
        </p:txBody>
      </p:sp>
      <p:pic>
        <p:nvPicPr>
          <p:cNvPr id="16" name="图片 15" descr="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44675"/>
            <a:ext cx="2694305" cy="359283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95325" y="5589270"/>
            <a:ext cx="26555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Calibri" panose="020F0502020204030204"/>
                <a:ea typeface="宋体" panose="02010600030101010101" pitchFamily="2" charset="-122"/>
              </a:rPr>
              <a:t>这是一张关于一个建筑物的图，其中包括了一个大楼的外观、一个半透明的门和一个半透明的窗户。图中还有一些人物，可能是建筑物的工作人员或者是游客。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3791585" y="5589270"/>
            <a:ext cx="265557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Calibri" panose="020F0502020204030204"/>
                <a:ea typeface="宋体" panose="02010600030101010101" pitchFamily="2" charset="-122"/>
              </a:rPr>
              <a:t>这是一张儿童和小狗的照片。儿童正在拥抱一个小狗，而小狗则在笼子里。照片中还有其他人，包括一个坐在桌子上的人。</a:t>
            </a:r>
          </a:p>
        </p:txBody>
      </p:sp>
      <p:pic>
        <p:nvPicPr>
          <p:cNvPr id="19" name="图片 18" descr="0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1844675"/>
            <a:ext cx="2693670" cy="35928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743700" y="5589587"/>
            <a:ext cx="5080000" cy="64516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latin typeface="Calibri" panose="020F0502020204030204"/>
                <a:ea typeface="宋体" panose="02010600030101010101" pitchFamily="2" charset="-122"/>
              </a:rPr>
              <a:t>这是一张山区的风景图，展示了一个山脉上的小镇和风景线。这个地区有一个山脉，上面有一个小镇，还有一条风景线，通过山脉上的一些小镇和景点。</a:t>
            </a:r>
          </a:p>
        </p:txBody>
      </p:sp>
      <p:pic>
        <p:nvPicPr>
          <p:cNvPr id="22" name="图片 21" descr="0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1945" y="1844675"/>
            <a:ext cx="5196840" cy="35972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MLLM</a:t>
            </a:r>
            <a:r>
              <a:rPr lang="zh-CN" altLang="en-US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研究前沿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1268730"/>
            <a:ext cx="4964430" cy="26136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328025" y="4004945"/>
            <a:ext cx="141097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/>
              <a:t>PathChat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8790" y="4580890"/>
            <a:ext cx="10973435" cy="1814830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1600" b="1"/>
              <a:t>视觉编码器：</a:t>
            </a:r>
            <a:r>
              <a:rPr lang="zh-CN" altLang="en-US" sz="1600"/>
              <a:t>预训练超过</a:t>
            </a:r>
            <a:r>
              <a:rPr lang="en-US" altLang="zh-CN" sz="1600"/>
              <a:t>100</a:t>
            </a:r>
            <a:r>
              <a:rPr lang="zh-CN" altLang="en-US" sz="1600"/>
              <a:t>万张病理学图像，以提取高维图像特征。</a:t>
            </a:r>
          </a:p>
          <a:p>
            <a:pPr marL="0" indent="266700"/>
            <a:r>
              <a:rPr lang="zh-CN" altLang="en-US" sz="1600" b="1"/>
              <a:t>多模态投影模块：</a:t>
            </a:r>
            <a:r>
              <a:rPr lang="zh-CN" altLang="en-US" sz="1600"/>
              <a:t>将视觉特征映射到</a:t>
            </a:r>
            <a:r>
              <a:rPr lang="en-US" altLang="zh-CN" sz="1600"/>
              <a:t>LLM</a:t>
            </a:r>
            <a:r>
              <a:rPr lang="zh-CN" altLang="en-US" sz="1600"/>
              <a:t>的嵌入空间，使得视觉和语言信息可以结合处理。</a:t>
            </a:r>
          </a:p>
          <a:p>
            <a:pPr marL="0" indent="266700"/>
            <a:r>
              <a:rPr lang="zh-CN" altLang="en-US" sz="1600" b="1"/>
              <a:t>大型语言模型（</a:t>
            </a:r>
            <a:r>
              <a:rPr lang="en-US" altLang="zh-CN" sz="1600" b="1"/>
              <a:t>LLM</a:t>
            </a:r>
            <a:r>
              <a:rPr lang="zh-CN" altLang="en-US" sz="1600" b="1"/>
              <a:t>）：</a:t>
            </a:r>
            <a:r>
              <a:rPr lang="zh-CN" altLang="en-US" sz="1600"/>
              <a:t>使用</a:t>
            </a:r>
            <a:r>
              <a:rPr lang="en-US" altLang="zh-CN" sz="1600"/>
              <a:t>13</a:t>
            </a:r>
            <a:r>
              <a:rPr lang="zh-CN" altLang="en-US" sz="1600"/>
              <a:t>亿参数的</a:t>
            </a:r>
            <a:r>
              <a:rPr lang="en-US" altLang="zh-CN" sz="1600"/>
              <a:t>Llama 2</a:t>
            </a:r>
            <a:r>
              <a:rPr lang="zh-CN" altLang="en-US" sz="1600"/>
              <a:t>模型，能够处理复杂的自然语言指令并生成响应。</a:t>
            </a:r>
          </a:p>
          <a:p>
            <a:pPr marL="0" indent="266700"/>
            <a:r>
              <a:rPr lang="zh-CN" altLang="en-US" sz="1600">
                <a:solidFill>
                  <a:srgbClr val="05073B"/>
                </a:solidFill>
              </a:rPr>
              <a:t>在数据集方面，</a:t>
            </a:r>
            <a:r>
              <a:rPr lang="en-US" altLang="zh-CN" sz="1600">
                <a:solidFill>
                  <a:srgbClr val="05073B"/>
                </a:solidFill>
              </a:rPr>
              <a:t>PathChat</a:t>
            </a:r>
            <a:r>
              <a:rPr lang="zh-CN" altLang="en-US" sz="1600">
                <a:solidFill>
                  <a:srgbClr val="05073B"/>
                </a:solidFill>
              </a:rPr>
              <a:t>采用一个包含</a:t>
            </a:r>
            <a:r>
              <a:rPr lang="en-US" altLang="zh-CN" sz="1600">
                <a:solidFill>
                  <a:srgbClr val="05073B"/>
                </a:solidFill>
              </a:rPr>
              <a:t>456,916</a:t>
            </a:r>
            <a:r>
              <a:rPr lang="zh-CN" altLang="en-US" sz="1600">
                <a:solidFill>
                  <a:srgbClr val="05073B"/>
                </a:solidFill>
              </a:rPr>
              <a:t>条指令的数据集，其中包括</a:t>
            </a:r>
            <a:r>
              <a:rPr lang="en-US" altLang="zh-CN" sz="1600">
                <a:solidFill>
                  <a:srgbClr val="05073B"/>
                </a:solidFill>
              </a:rPr>
              <a:t>999,202</a:t>
            </a:r>
            <a:r>
              <a:rPr lang="zh-CN" altLang="en-US" sz="1600">
                <a:solidFill>
                  <a:srgbClr val="05073B"/>
                </a:solidFill>
              </a:rPr>
              <a:t>次问答回合。数据集来源多样，涵盖了图像说明、</a:t>
            </a:r>
            <a:r>
              <a:rPr lang="en-US" altLang="zh-CN" sz="1600">
                <a:solidFill>
                  <a:srgbClr val="05073B"/>
                </a:solidFill>
              </a:rPr>
              <a:t>PubMed</a:t>
            </a:r>
            <a:r>
              <a:rPr lang="zh-CN" altLang="en-US" sz="1600">
                <a:solidFill>
                  <a:srgbClr val="05073B"/>
                </a:solidFill>
              </a:rPr>
              <a:t>开放获取文章、病理学病例报告和全视野图像的兴趣区域。此外，研究团队还创建了一个高质量的病理学问答基准（</a:t>
            </a:r>
            <a:r>
              <a:rPr lang="en-US" altLang="zh-CN" sz="1600">
                <a:solidFill>
                  <a:srgbClr val="05073B"/>
                </a:solidFill>
              </a:rPr>
              <a:t>PathQABench</a:t>
            </a:r>
            <a:r>
              <a:rPr lang="zh-CN" altLang="en-US" sz="1600">
                <a:solidFill>
                  <a:srgbClr val="05073B"/>
                </a:solidFill>
              </a:rPr>
              <a:t>），包括从多家医院收集的</a:t>
            </a:r>
            <a:r>
              <a:rPr lang="en-US" altLang="zh-CN" sz="1600">
                <a:solidFill>
                  <a:srgbClr val="05073B"/>
                </a:solidFill>
              </a:rPr>
              <a:t>105</a:t>
            </a:r>
            <a:r>
              <a:rPr lang="zh-CN" altLang="en-US" sz="1600">
                <a:solidFill>
                  <a:srgbClr val="05073B"/>
                </a:solidFill>
              </a:rPr>
              <a:t>例全视野图像。评估方法包括多选诊断问题和开放性问题，分别测试</a:t>
            </a:r>
            <a:r>
              <a:rPr lang="en-US" altLang="zh-CN" sz="1600">
                <a:solidFill>
                  <a:srgbClr val="05073B"/>
                </a:solidFill>
              </a:rPr>
              <a:t>PathChat</a:t>
            </a:r>
            <a:r>
              <a:rPr lang="zh-CN" altLang="en-US" sz="1600">
                <a:solidFill>
                  <a:srgbClr val="05073B"/>
                </a:solidFill>
              </a:rPr>
              <a:t>在病理图像分析和临床背景结合诊断中的表现。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1124585"/>
            <a:ext cx="4929505" cy="304673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278380" y="4076700"/>
            <a:ext cx="1487805" cy="3371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/>
              <a:t>2024</a:t>
            </a:r>
            <a:r>
              <a:rPr lang="zh-CN" altLang="en-US" sz="1600" b="1"/>
              <a:t>年</a:t>
            </a:r>
            <a:r>
              <a:rPr lang="en-US" altLang="zh-CN" sz="1600" b="1"/>
              <a:t> 5</a:t>
            </a:r>
            <a:r>
              <a:rPr lang="zh-CN" altLang="en-US" sz="1600" b="1"/>
              <a:t>月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文本框 35"/>
          <p:cNvSpPr txBox="1"/>
          <p:nvPr/>
        </p:nvSpPr>
        <p:spPr>
          <a:xfrm>
            <a:off x="77470" y="1086485"/>
            <a:ext cx="5177155" cy="539051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312" y="1413178"/>
            <a:ext cx="46005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矩形 30"/>
          <p:cNvSpPr/>
          <p:nvPr/>
        </p:nvSpPr>
        <p:spPr>
          <a:xfrm>
            <a:off x="1272188" y="5646749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单个编码器层的展开</a:t>
            </a:r>
          </a:p>
        </p:txBody>
      </p:sp>
      <p:sp>
        <p:nvSpPr>
          <p:cNvPr id="3" name="标题 4"/>
          <p:cNvSpPr txBox="1"/>
          <p:nvPr/>
        </p:nvSpPr>
        <p:spPr>
          <a:xfrm>
            <a:off x="431800" y="260350"/>
            <a:ext cx="457136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Transformer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重点回顾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03479" y="1086318"/>
            <a:ext cx="6715172" cy="46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7441213" y="5732474"/>
            <a:ext cx="2500330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单个解码器层的展开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54625" y="1086485"/>
            <a:ext cx="6701155" cy="539051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465" y="1340485"/>
            <a:ext cx="8213090" cy="31845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27350" y="4725035"/>
            <a:ext cx="5534025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/>
              <a:t>六感：即视觉、听觉、嗅觉、味觉、触觉和直觉</a:t>
            </a: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MLLM</a:t>
            </a:r>
            <a:r>
              <a:rPr lang="zh-CN" altLang="en-US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研究思路启发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/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/>
          <p:cNvSpPr txBox="1"/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solidFill>
                  <a:srgbClr val="16356D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聊天大语言模型案例</a:t>
            </a:r>
            <a:endParaRPr kumimoji="0" lang="zh-CN" sz="6600" b="1" i="0" u="none" strike="noStrike" kern="0" cap="none" spc="0" normalizeH="0" baseline="0" noProof="0" dirty="0">
              <a:ln>
                <a:noFill/>
              </a:ln>
              <a:solidFill>
                <a:srgbClr val="084D9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zh-CN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私人助手定制</a:t>
            </a:r>
            <a:endParaRPr kumimoji="0" lang="zh-CN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1800" y="1484630"/>
            <a:ext cx="10599420" cy="4092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zh-CN" altLang="en-US" sz="2000" b="1"/>
              <a:t>私密性：</a:t>
            </a:r>
            <a:r>
              <a:rPr lang="zh-CN" altLang="en-US" sz="2000"/>
              <a:t>放心提供一些私密的数据，协助记忆，比如工作日程安排、与某人的会面感受、会议记录、旅游照片、与</a:t>
            </a:r>
            <a:r>
              <a:rPr lang="en-US" altLang="zh-CN" sz="2000"/>
              <a:t>AI</a:t>
            </a:r>
            <a:r>
              <a:rPr lang="zh-CN" altLang="en-US" sz="2000"/>
              <a:t>日常的聊天记录。</a:t>
            </a:r>
          </a:p>
          <a:p>
            <a:pPr marL="0" indent="266700"/>
            <a:endParaRPr lang="zh-CN" altLang="en-US" sz="2000"/>
          </a:p>
          <a:p>
            <a:pPr marL="0" indent="266700"/>
            <a:r>
              <a:rPr lang="zh-CN" altLang="en-US" sz="2000" b="1"/>
              <a:t>专业性</a:t>
            </a:r>
            <a:r>
              <a:rPr lang="zh-CN" altLang="en-US" sz="2000"/>
              <a:t>：放心提供专业的语料投喂给自己的私人</a:t>
            </a:r>
            <a:r>
              <a:rPr lang="en-US" altLang="zh-CN" sz="2000"/>
              <a:t>AI</a:t>
            </a:r>
            <a:r>
              <a:rPr lang="zh-CN" altLang="en-US" sz="2000"/>
              <a:t>助手，经过训练的</a:t>
            </a:r>
            <a:r>
              <a:rPr lang="en-US" altLang="zh-CN" sz="2000"/>
              <a:t>AI</a:t>
            </a:r>
            <a:r>
              <a:rPr lang="zh-CN" altLang="en-US" sz="2000"/>
              <a:t>助手可以解答您专业的、个性化的问题。</a:t>
            </a:r>
          </a:p>
          <a:p>
            <a:pPr marL="0" indent="266700"/>
            <a:r>
              <a:rPr lang="zh-CN" altLang="en-US" sz="2000"/>
              <a:t>专业数据：知识产权保护、涉密、专业壁垒不能分享。</a:t>
            </a:r>
          </a:p>
          <a:p>
            <a:pPr marL="0" indent="266700"/>
            <a:endParaRPr lang="zh-CN" altLang="en-US" sz="2000"/>
          </a:p>
          <a:p>
            <a:pPr marL="0" indent="266700"/>
            <a:r>
              <a:rPr lang="zh-CN" altLang="en-US" sz="2000" b="1"/>
              <a:t>永久性：</a:t>
            </a:r>
            <a:r>
              <a:rPr lang="zh-CN" altLang="en-US" sz="2000"/>
              <a:t>聊天对话记录永久保存，并作为强化训练的数据，并在任意时刻“唤醒记忆”。</a:t>
            </a:r>
          </a:p>
          <a:p>
            <a:pPr marL="0" indent="266700"/>
            <a:endParaRPr lang="zh-CN" altLang="en-US" sz="2000"/>
          </a:p>
          <a:p>
            <a:pPr marL="0" indent="266700"/>
            <a:r>
              <a:rPr lang="zh-CN" altLang="en-US" sz="2000" b="1"/>
              <a:t>情感陪伴：</a:t>
            </a:r>
            <a:r>
              <a:rPr lang="zh-CN" altLang="en-US" sz="2000"/>
              <a:t>私人</a:t>
            </a:r>
            <a:r>
              <a:rPr lang="en-US" altLang="zh-CN" sz="2000"/>
              <a:t>AI</a:t>
            </a:r>
            <a:r>
              <a:rPr lang="zh-CN" altLang="en-US" sz="2000"/>
              <a:t>助手在跟您长期的陪伴聊天中，不断记忆、训练并进化自己，了解您的爱好、习惯、感兴趣的话题、价值观等，等您老的时候，它将作为情感陪伴发挥自己的作用，陪您唠嗑。到了那时，具身机器人已经普及，您可以给它选择一个您喜欢的造型，而现在训练的“大脑”只需安装到这个躯壳之中。与猫狗这些宠物相比，它还不会死亡。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33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/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zh-CN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开源大模型的使用</a:t>
            </a:r>
            <a:endParaRPr kumimoji="0" lang="zh-CN" sz="28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180" y="1340485"/>
            <a:ext cx="770636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/>
              <a:t>huggingFace</a:t>
            </a:r>
            <a:r>
              <a:rPr lang="zh-CN" altLang="en-US" sz="2400"/>
              <a:t>国内镜像网站</a:t>
            </a:r>
            <a:r>
              <a:rPr lang="en-US" altLang="zh-CN" sz="2400"/>
              <a:t>    </a:t>
            </a:r>
            <a:r>
              <a:rPr lang="en-US" altLang="zh-CN" sz="2400">
                <a:hlinkClick r:id="rId6"/>
              </a:rPr>
              <a:t>https://hf-mirror.com/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622935" y="2348865"/>
            <a:ext cx="943229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/>
              <a:t>Llama3-8B-Chinese-Chat</a:t>
            </a:r>
            <a:r>
              <a:rPr lang="zh-CN" altLang="en-US" sz="2000"/>
              <a:t>：</a:t>
            </a:r>
            <a:endParaRPr lang="en-US" altLang="zh-CN" sz="2000"/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95325" y="3860800"/>
            <a:ext cx="109194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/>
              <a:t>charent_ChatLM_mini_Chinese</a:t>
            </a:r>
            <a:r>
              <a:rPr lang="zh-CN" altLang="en-US" sz="2000"/>
              <a:t>：</a:t>
            </a: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95325" y="4293235"/>
            <a:ext cx="1058545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hlinkClick r:id="rId7"/>
              </a:rPr>
              <a:t>https://hf-mirror.com/charent/ChatLM-mini-Chinese/tree/main</a:t>
            </a: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23570" y="2773680"/>
            <a:ext cx="1087374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>
                <a:hlinkClick r:id="rId8"/>
              </a:rPr>
              <a:t>https://hf-mirror.com/shenzhi-wang/Llama3-8B-Chinese-Chat/tree/main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645" y="1084580"/>
            <a:ext cx="6463665" cy="4525645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ym typeface="Arial" panose="020B0604020202020204" pitchFamily="34" charset="0"/>
              </a:rPr>
              <a:t>34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0" name="文本框 5"/>
          <p:cNvSpPr txBox="1"/>
          <p:nvPr/>
        </p:nvSpPr>
        <p:spPr bwMode="auto">
          <a:xfrm>
            <a:off x="3381356" y="4357694"/>
            <a:ext cx="5167563" cy="2034596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18000" rIns="18000" rtlCol="0" anchor="ctr">
            <a:spAutoFit/>
          </a:bodyPr>
          <a:lstStyle/>
          <a:p>
            <a:pPr marL="0" marR="0" indent="0" algn="ctr" defTabSz="914400" eaLnBrk="0" fontAlgn="base" latinLnBrk="0" hangingPunct="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THANKS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15865" y="1124585"/>
            <a:ext cx="7072630" cy="292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90" y="1340485"/>
            <a:ext cx="487108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431800" y="260350"/>
            <a:ext cx="457136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Transformer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重点回顾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624060" y="4293235"/>
            <a:ext cx="2004695" cy="1480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矩形 30"/>
          <p:cNvSpPr/>
          <p:nvPr/>
        </p:nvSpPr>
        <p:spPr>
          <a:xfrm>
            <a:off x="7031990" y="4869180"/>
            <a:ext cx="2125345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自注意力机制</a:t>
            </a:r>
          </a:p>
        </p:txBody>
      </p:sp>
      <p:sp>
        <p:nvSpPr>
          <p:cNvPr id="4" name="矩形 3"/>
          <p:cNvSpPr/>
          <p:nvPr/>
        </p:nvSpPr>
        <p:spPr>
          <a:xfrm>
            <a:off x="1134110" y="3261360"/>
            <a:ext cx="2697480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文本编码（词嵌入）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380" y="4149090"/>
            <a:ext cx="5091430" cy="166560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315" y="5805170"/>
            <a:ext cx="2125345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三类模型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470" y="1086485"/>
            <a:ext cx="5057140" cy="281876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70" y="3905250"/>
            <a:ext cx="5057140" cy="2466340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34610" y="1086485"/>
            <a:ext cx="6992620" cy="528510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3" name="图片 2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1268730"/>
            <a:ext cx="8517255" cy="4809490"/>
          </a:xfrm>
          <a:prstGeom prst="rect">
            <a:avLst/>
          </a:prstGeom>
        </p:spPr>
      </p:pic>
      <p:sp>
        <p:nvSpPr>
          <p:cNvPr id="4" name="标题 4"/>
          <p:cNvSpPr txBox="1"/>
          <p:nvPr/>
        </p:nvSpPr>
        <p:spPr>
          <a:xfrm>
            <a:off x="431800" y="260350"/>
            <a:ext cx="457136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AI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眼中的多维世界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>
            <p:custDataLst>
              <p:tags r:id="rId1"/>
            </p:custDataLst>
          </p:nvPr>
        </p:nvGrpSpPr>
        <p:grpSpPr>
          <a:xfrm>
            <a:off x="4722645" y="1420304"/>
            <a:ext cx="6511197" cy="3535020"/>
            <a:chOff x="4722645" y="1140198"/>
            <a:chExt cx="6511197" cy="3535020"/>
          </a:xfrm>
        </p:grpSpPr>
        <p:grpSp>
          <p:nvGrpSpPr>
            <p:cNvPr id="12" name="组合 11"/>
            <p:cNvGrpSpPr/>
            <p:nvPr/>
          </p:nvGrpSpPr>
          <p:grpSpPr>
            <a:xfrm>
              <a:off x="4722645" y="1140198"/>
              <a:ext cx="6511197" cy="922020"/>
              <a:chOff x="4722645" y="1140198"/>
              <a:chExt cx="6511197" cy="922020"/>
            </a:xfrm>
          </p:grpSpPr>
          <p:sp>
            <p:nvSpPr>
              <p:cNvPr id="3" name="文本框 13"/>
              <p:cNvSpPr txBox="1"/>
              <p:nvPr>
                <p:custDataLst>
                  <p:tags r:id="rId8"/>
                </p:custDataLst>
              </p:nvPr>
            </p:nvSpPr>
            <p:spPr>
              <a:xfrm>
                <a:off x="5595934" y="1140198"/>
                <a:ext cx="5637908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名词辨析</a:t>
                </a:r>
              </a:p>
            </p:txBody>
          </p:sp>
          <p:sp>
            <p:nvSpPr>
              <p:cNvPr id="6" name="圆角矩形 5"/>
              <p:cNvSpPr/>
              <p:nvPr>
                <p:custDataLst>
                  <p:tags r:id="rId9"/>
                </p:custDataLst>
              </p:nvPr>
            </p:nvSpPr>
            <p:spPr>
              <a:xfrm>
                <a:off x="4722645" y="1311822"/>
                <a:ext cx="746250" cy="594406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1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22645" y="2005886"/>
              <a:ext cx="6511197" cy="1604709"/>
              <a:chOff x="4722645" y="1692943"/>
              <a:chExt cx="6511197" cy="1604709"/>
            </a:xfrm>
          </p:grpSpPr>
          <p:sp>
            <p:nvSpPr>
              <p:cNvPr id="4" name="文本框 14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5595934" y="1692943"/>
                <a:ext cx="5637908" cy="16047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AI</a:t>
                </a: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绘画</a:t>
                </a:r>
              </a:p>
            </p:txBody>
          </p:sp>
          <p:sp>
            <p:nvSpPr>
              <p:cNvPr id="7" name="圆角矩形 6"/>
              <p:cNvSpPr/>
              <p:nvPr>
                <p:custDataLst>
                  <p:tags r:id="rId7"/>
                </p:custDataLst>
              </p:nvPr>
            </p:nvSpPr>
            <p:spPr>
              <a:xfrm>
                <a:off x="4722645" y="1907257"/>
                <a:ext cx="746250" cy="552203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2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722645" y="2863142"/>
              <a:ext cx="5588197" cy="922020"/>
              <a:chOff x="4722645" y="2178548"/>
              <a:chExt cx="5588197" cy="922020"/>
            </a:xfrm>
          </p:grpSpPr>
          <p:sp>
            <p:nvSpPr>
              <p:cNvPr id="5" name="文本框 15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5595934" y="2178548"/>
                <a:ext cx="4714908" cy="9220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多模态大语言模型</a:t>
                </a:r>
              </a:p>
            </p:txBody>
          </p:sp>
          <p:sp>
            <p:nvSpPr>
              <p:cNvPr id="8" name="圆角矩形 7"/>
              <p:cNvSpPr/>
              <p:nvPr>
                <p:custDataLst>
                  <p:tags r:id="rId5"/>
                </p:custDataLst>
              </p:nvPr>
            </p:nvSpPr>
            <p:spPr>
              <a:xfrm>
                <a:off x="4722645" y="2392862"/>
                <a:ext cx="746250" cy="560764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微软雅黑" panose="020B0503020204020204" pitchFamily="34" charset="-122"/>
                    <a:sym typeface="Arial" panose="020B0604020202020204" pitchFamily="34" charset="0"/>
                  </a:rPr>
                  <a:t>3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18"/>
            <p:cNvSpPr txBox="1"/>
            <p:nvPr>
              <p:custDataLst>
                <p:tags r:id="rId3"/>
              </p:custDataLst>
            </p:nvPr>
          </p:nvSpPr>
          <p:spPr>
            <a:xfrm>
              <a:off x="5667372" y="3753198"/>
              <a:ext cx="4714908" cy="922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 dirty="0">
                  <a:solidFill>
                    <a:srgbClr val="16356D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使用</a:t>
              </a:r>
              <a:r>
                <a: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聊天大语言模型</a:t>
              </a:r>
            </a:p>
          </p:txBody>
        </p:sp>
      </p:grpSp>
      <p:sp>
        <p:nvSpPr>
          <p:cNvPr id="16" name="文本框 46"/>
          <p:cNvSpPr txBox="1"/>
          <p:nvPr/>
        </p:nvSpPr>
        <p:spPr>
          <a:xfrm>
            <a:off x="1631504" y="2918867"/>
            <a:ext cx="1569660" cy="11905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400" b="1" dirty="0">
                <a:ln w="15875">
                  <a:noFill/>
                </a:ln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提纲</a:t>
            </a:r>
          </a:p>
        </p:txBody>
      </p:sp>
      <p:sp>
        <p:nvSpPr>
          <p:cNvPr id="15" name="矩形 14"/>
          <p:cNvSpPr/>
          <p:nvPr/>
        </p:nvSpPr>
        <p:spPr>
          <a:xfrm>
            <a:off x="666750" y="6168073"/>
            <a:ext cx="10858500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课程网址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https://classroom.zju.edu.cn/coursedetail?course_id=65075&amp;tenant_code=112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/>
          <p:cNvSpPr/>
          <p:nvPr>
            <p:custDataLst>
              <p:tags r:id="rId2"/>
            </p:custDataLst>
          </p:nvPr>
        </p:nvSpPr>
        <p:spPr>
          <a:xfrm>
            <a:off x="4738678" y="4214818"/>
            <a:ext cx="746250" cy="560764"/>
          </a:xfrm>
          <a:prstGeom prst="roundRect">
            <a:avLst/>
          </a:prstGeom>
          <a:gradFill>
            <a:gsLst>
              <a:gs pos="100000">
                <a:srgbClr val="0070C0"/>
              </a:gs>
              <a:gs pos="57000">
                <a:srgbClr val="16356D"/>
              </a:gs>
            </a:gsLst>
            <a:lin ang="13200000" scaled="0"/>
          </a:gradFill>
          <a:ln>
            <a:noFill/>
          </a:ln>
          <a:effectLst>
            <a:outerShdw blurRad="25400" dist="50800" dir="2700000" algn="tl" rotWithShape="0">
              <a:schemeClr val="tx1">
                <a:lumMod val="50000"/>
                <a:lumOff val="50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 b="1" i="1" dirty="0">
                <a:effectLst>
                  <a:innerShdw blurRad="63500" dist="1016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4</a:t>
            </a:r>
            <a:endParaRPr kumimoji="1" lang="zh-CN" altLang="en-US" sz="3600" b="1" i="1" dirty="0">
              <a:effectLst>
                <a:innerShdw blurRad="63500" dist="1016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F855FD4-63A4-BD44-A5DB-C0BC93DB0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533D1F-092C-8F41-B3E0-7C7EFA9DADB6}"/>
              </a:ext>
            </a:extLst>
          </p:cNvPr>
          <p:cNvSpPr txBox="1"/>
          <p:nvPr/>
        </p:nvSpPr>
        <p:spPr bwMode="auto">
          <a:xfrm>
            <a:off x="1129671" y="1268760"/>
            <a:ext cx="9934880" cy="142192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342900" marR="132715" lvl="0" indent="-342900" algn="just">
              <a:lnSpc>
                <a:spcPct val="90000"/>
              </a:lnSpc>
              <a:spcAft>
                <a:spcPts val="0"/>
              </a:spcAft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名词辨析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AIGC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、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LLM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、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GAI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、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AGI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、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GPT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、</a:t>
            </a:r>
            <a:r>
              <a:rPr lang="en-US" altLang="zh-CN" sz="2400" spc="80" dirty="0" err="1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ChatGPT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 </a:t>
            </a:r>
            <a:endParaRPr lang="zh-CN" altLang="zh-CN" sz="2400" dirty="0">
              <a:effectLst/>
              <a:latin typeface="Lucida Grande" panose="020B0600040502020204" pitchFamily="34" charset="0"/>
              <a:ea typeface="Lucida Grande" panose="020B0600040502020204" pitchFamily="34" charset="0"/>
            </a:endParaRPr>
          </a:p>
          <a:p>
            <a:pPr marL="342900" marR="132715" lvl="0" indent="-342900" algn="just">
              <a:lnSpc>
                <a:spcPct val="90000"/>
              </a:lnSpc>
              <a:spcAft>
                <a:spcPts val="0"/>
              </a:spcAft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简述预训练和微调的不同目标</a:t>
            </a:r>
            <a:endParaRPr lang="zh-CN" altLang="zh-CN" sz="2400" dirty="0">
              <a:effectLst/>
              <a:latin typeface="Lucida Grande" panose="020B0600040502020204" pitchFamily="34" charset="0"/>
              <a:ea typeface="Lucida Grande" panose="020B0600040502020204" pitchFamily="34" charset="0"/>
            </a:endParaRPr>
          </a:p>
          <a:p>
            <a:pPr marL="342900" marR="132715" lvl="0" indent="-342900" algn="just">
              <a:lnSpc>
                <a:spcPct val="90000"/>
              </a:lnSpc>
              <a:spcAft>
                <a:spcPts val="0"/>
              </a:spcAft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阐述</a:t>
            </a:r>
            <a:r>
              <a:rPr lang="en-US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AI</a:t>
            </a: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造假的原因、危害和预防措施</a:t>
            </a:r>
            <a:endParaRPr lang="zh-CN" altLang="zh-CN" sz="2400" dirty="0">
              <a:effectLst/>
              <a:latin typeface="Lucida Grande" panose="020B0600040502020204" pitchFamily="34" charset="0"/>
              <a:ea typeface="Lucida Grande" panose="020B0600040502020204" pitchFamily="34" charset="0"/>
            </a:endParaRPr>
          </a:p>
          <a:p>
            <a:pPr marL="342900" marR="132715" lvl="0" indent="-342900" algn="just">
              <a:lnSpc>
                <a:spcPct val="90000"/>
              </a:lnSpc>
              <a:spcAft>
                <a:spcPts val="0"/>
              </a:spcAft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solidFill>
                  <a:srgbClr val="231F20"/>
                </a:solidFill>
                <a:effectLst/>
                <a:latin typeface="Lucida Grande" panose="020B0600040502020204" pitchFamily="34" charset="0"/>
                <a:ea typeface="KaiTi" panose="02010609060101010101" pitchFamily="49" charset="-122"/>
              </a:rPr>
              <a:t>使用国内大语言模型平台解决学习和工作上的问题</a:t>
            </a:r>
            <a:endParaRPr lang="zh-CN" altLang="zh-CN" sz="2400" dirty="0">
              <a:effectLst/>
              <a:latin typeface="Lucida Grande" panose="020B0600040502020204" pitchFamily="34" charset="0"/>
              <a:ea typeface="Lucida Grande" panose="020B0600040502020204" pitchFamily="34" charset="0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115EA01-DD8A-7F4C-93B1-E5092E430609}"/>
              </a:ext>
            </a:extLst>
          </p:cNvPr>
          <p:cNvSpPr txBox="1"/>
          <p:nvPr/>
        </p:nvSpPr>
        <p:spPr>
          <a:xfrm>
            <a:off x="431800" y="260350"/>
            <a:ext cx="3410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本章要点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AF57BC-5D2E-1043-9A33-2C759562B57D}"/>
              </a:ext>
            </a:extLst>
          </p:cNvPr>
          <p:cNvSpPr txBox="1"/>
          <p:nvPr/>
        </p:nvSpPr>
        <p:spPr bwMode="auto">
          <a:xfrm>
            <a:off x="1152158" y="3245016"/>
            <a:ext cx="9912393" cy="230832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spAutoFit/>
          </a:bodyPr>
          <a:lstStyle/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Lucida Grande" panose="020B0600040502020204" pitchFamily="34" charset="0"/>
              </a:rPr>
              <a:t>绘图说明扩散模型的训练过程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Lucida Grande" panose="020B0600040502020204" pitchFamily="34" charset="0"/>
              </a:rPr>
              <a:t>绘图说明</a:t>
            </a:r>
            <a:r>
              <a:rPr lang="en-US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Lucida Grande" panose="020B0600040502020204" pitchFamily="34" charset="0"/>
              </a:rPr>
              <a:t>CLIP</a:t>
            </a: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Lucida Grande" panose="020B0600040502020204" pitchFamily="34" charset="0"/>
              </a:rPr>
              <a:t>模型的实现过程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列举</a:t>
            </a:r>
            <a:r>
              <a:rPr lang="en-US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AI</a:t>
            </a: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绘画的发展三阶段及代表模型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根据需求设计一个</a:t>
            </a:r>
            <a:r>
              <a:rPr lang="en-US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MLLM</a:t>
            </a: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结构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阅读理解基于预训练大模型实现聊天机器人的代码并注释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342900" lvl="0" indent="-342900">
              <a:buSzPts val="750"/>
              <a:buFont typeface="Wingdings" pitchFamily="2" charset="2"/>
              <a:buChar char="o"/>
            </a:pPr>
            <a:r>
              <a:rPr lang="zh-CN" altLang="zh-CN" sz="2400" spc="80" dirty="0">
                <a:effectLst/>
                <a:latin typeface="宋体" panose="02010600030101010101" pitchFamily="2" charset="-122"/>
                <a:ea typeface="KaiTi" panose="02010609060101010101" pitchFamily="49" charset="-122"/>
                <a:cs typeface="宋体" panose="02010600030101010101" pitchFamily="2" charset="-122"/>
              </a:rPr>
              <a:t>阅读理解个性化助手微调预训练模型的代码并注释</a:t>
            </a:r>
            <a:endParaRPr lang="zh-CN" altLang="zh-CN" sz="36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57734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/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/>
          <p:cNvSpPr txBox="1"/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名词辨析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/>
        </p:nvSpPr>
        <p:spPr>
          <a:xfrm>
            <a:off x="5952490" y="1881505"/>
            <a:ext cx="6024880" cy="466788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7470" y="1881505"/>
            <a:ext cx="5874385" cy="4667885"/>
          </a:xfrm>
          <a:prstGeom prst="rect">
            <a:avLst/>
          </a:prstGeom>
          <a:noFill/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 vert="eaVert" lIns="18000" rIns="18000" anchor="ctr"/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noFill/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/>
          <p:cNvSpPr txBox="1"/>
          <p:nvPr/>
        </p:nvSpPr>
        <p:spPr>
          <a:xfrm>
            <a:off x="431800" y="260350"/>
            <a:ext cx="3410585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AIGC 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与</a:t>
            </a: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 LLM</a:t>
            </a:r>
            <a:endParaRPr kumimoji="0" lang="en-US" altLang="zh-CN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3525" y="1052830"/>
            <a:ext cx="11064875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266700"/>
            <a:r>
              <a:rPr lang="en-US" altLang="zh-CN" sz="1600" b="1"/>
              <a:t>AIGC</a:t>
            </a:r>
            <a:r>
              <a:rPr lang="zh-CN" altLang="en-US" sz="1600" b="1"/>
              <a:t>（</a:t>
            </a:r>
            <a:r>
              <a:rPr lang="en-US" altLang="zh-CN" sz="1600" b="1">
                <a:solidFill>
                  <a:srgbClr val="05073B"/>
                </a:solidFill>
              </a:rPr>
              <a:t>Artificial Intelligence Generated Content</a:t>
            </a:r>
            <a:r>
              <a:rPr lang="zh-CN" altLang="en-US" sz="1600" b="1">
                <a:solidFill>
                  <a:srgbClr val="05073B"/>
                </a:solidFill>
              </a:rPr>
              <a:t>，人工智能生成内容</a:t>
            </a:r>
            <a:r>
              <a:rPr lang="zh-CN" altLang="en-US" sz="1600" b="1"/>
              <a:t>）</a:t>
            </a:r>
            <a:r>
              <a:rPr lang="zh-CN" altLang="en-US" sz="1600"/>
              <a:t>，</a:t>
            </a:r>
            <a:r>
              <a:rPr lang="zh-CN" altLang="en-US" sz="1600">
                <a:solidFill>
                  <a:srgbClr val="05073B"/>
                </a:solidFill>
              </a:rPr>
              <a:t>是指利用人工智能技术，计算机自动生成各种形式的内容，如文章、音乐、图片、视频等。</a:t>
            </a:r>
            <a:r>
              <a:rPr lang="en-US" altLang="zh-CN" sz="1600">
                <a:solidFill>
                  <a:srgbClr val="05073B"/>
                </a:solidFill>
              </a:rPr>
              <a:t>AIGC</a:t>
            </a:r>
            <a:r>
              <a:rPr lang="zh-CN" altLang="en-US" sz="1600">
                <a:solidFill>
                  <a:srgbClr val="05073B"/>
                </a:solidFill>
              </a:rPr>
              <a:t>它与以前的搜索引擎技术不同，搜索引擎只能获取已经存在的内容或者知识，如某个网页、数据库中的某段文字。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2118360" y="2582545"/>
            <a:ext cx="1828800" cy="25146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199515" y="2132965"/>
            <a:ext cx="3585210" cy="583565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/>
              <a:t>枯藤老树昏鸦，小桥流水人家，古道西风瘦马，夕阳西下，断肠人在天涯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80" y="4941570"/>
            <a:ext cx="4540250" cy="114935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91135" y="2132965"/>
            <a:ext cx="952500" cy="5835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输入</a:t>
            </a:r>
          </a:p>
          <a:p>
            <a:pPr algn="ctr"/>
            <a:r>
              <a:rPr lang="zh-CN" altLang="en-US" sz="1600" b="1" dirty="0"/>
              <a:t>提示词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5373370"/>
            <a:ext cx="1130300" cy="5835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输出</a:t>
            </a:r>
          </a:p>
          <a:p>
            <a:pPr algn="ctr"/>
            <a:r>
              <a:rPr lang="zh-CN" altLang="en-US" sz="1600" b="1" dirty="0"/>
              <a:t>生成内容</a:t>
            </a:r>
          </a:p>
        </p:txBody>
      </p:sp>
      <p:sp>
        <p:nvSpPr>
          <p:cNvPr id="16" name="下箭头 15"/>
          <p:cNvSpPr/>
          <p:nvPr/>
        </p:nvSpPr>
        <p:spPr>
          <a:xfrm>
            <a:off x="2766695" y="2781300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215" y="3645535"/>
            <a:ext cx="1130300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计算</a:t>
            </a:r>
          </a:p>
        </p:txBody>
      </p:sp>
      <p:sp>
        <p:nvSpPr>
          <p:cNvPr id="18" name="下箭头 17"/>
          <p:cNvSpPr/>
          <p:nvPr/>
        </p:nvSpPr>
        <p:spPr>
          <a:xfrm>
            <a:off x="2783840" y="4504055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480695" y="2853055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0" name="下箭头 19"/>
          <p:cNvSpPr/>
          <p:nvPr/>
        </p:nvSpPr>
        <p:spPr>
          <a:xfrm>
            <a:off x="431800" y="4437380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032625" y="1989455"/>
            <a:ext cx="3585210" cy="583565"/>
          </a:xfrm>
          <a:prstGeom prst="rect">
            <a:avLst/>
          </a:prstGeom>
          <a:ln w="952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1600"/>
              <a:t>枯藤老树昏鸦，小桥流水人家，古道西风瘦马，夕阳西下，断肠人在天涯</a:t>
            </a: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20505" y="3213735"/>
            <a:ext cx="1303020" cy="72771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6680" y="4311650"/>
            <a:ext cx="4286250" cy="169545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0849610" y="1989455"/>
            <a:ext cx="952500" cy="5835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输入</a:t>
            </a:r>
          </a:p>
          <a:p>
            <a:pPr algn="ctr"/>
            <a:r>
              <a:rPr lang="zh-CN" altLang="en-US" sz="1600" b="1" dirty="0"/>
              <a:t>检索词</a:t>
            </a:r>
          </a:p>
        </p:txBody>
      </p:sp>
      <p:sp>
        <p:nvSpPr>
          <p:cNvPr id="26" name="矩形 25"/>
          <p:cNvSpPr/>
          <p:nvPr/>
        </p:nvSpPr>
        <p:spPr>
          <a:xfrm>
            <a:off x="10776585" y="4789805"/>
            <a:ext cx="1247775" cy="5835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输出</a:t>
            </a:r>
          </a:p>
          <a:p>
            <a:pPr algn="ctr"/>
            <a:r>
              <a:rPr lang="zh-CN" altLang="en-US" sz="1600" b="1" dirty="0"/>
              <a:t>保存的内容</a:t>
            </a:r>
          </a:p>
        </p:txBody>
      </p:sp>
      <p:sp>
        <p:nvSpPr>
          <p:cNvPr id="27" name="下箭头 26"/>
          <p:cNvSpPr/>
          <p:nvPr/>
        </p:nvSpPr>
        <p:spPr>
          <a:xfrm>
            <a:off x="9552305" y="3874135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8" name="下箭头 27"/>
          <p:cNvSpPr/>
          <p:nvPr/>
        </p:nvSpPr>
        <p:spPr>
          <a:xfrm>
            <a:off x="9552305" y="2674620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29" name="下箭头 28"/>
          <p:cNvSpPr/>
          <p:nvPr/>
        </p:nvSpPr>
        <p:spPr>
          <a:xfrm>
            <a:off x="11137265" y="2637790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777220" y="3408680"/>
            <a:ext cx="1130300" cy="33718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/>
              <a:t>数据库</a:t>
            </a:r>
          </a:p>
        </p:txBody>
      </p:sp>
      <p:sp>
        <p:nvSpPr>
          <p:cNvPr id="31" name="下箭头 30"/>
          <p:cNvSpPr/>
          <p:nvPr/>
        </p:nvSpPr>
        <p:spPr>
          <a:xfrm>
            <a:off x="11209020" y="3874135"/>
            <a:ext cx="369570" cy="437515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76770" y="2944495"/>
            <a:ext cx="1469390" cy="1264920"/>
          </a:xfrm>
          <a:prstGeom prst="rect">
            <a:avLst/>
          </a:prstGeom>
        </p:spPr>
      </p:pic>
      <p:sp>
        <p:nvSpPr>
          <p:cNvPr id="33" name="左右箭头 32"/>
          <p:cNvSpPr/>
          <p:nvPr/>
        </p:nvSpPr>
        <p:spPr>
          <a:xfrm>
            <a:off x="8688705" y="3646170"/>
            <a:ext cx="497205" cy="234950"/>
          </a:xfrm>
          <a:prstGeom prst="left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95550" y="6150610"/>
            <a:ext cx="1130300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/>
              <a:t>AIGC</a:t>
            </a:r>
          </a:p>
        </p:txBody>
      </p:sp>
      <p:sp>
        <p:nvSpPr>
          <p:cNvPr id="35" name="矩形 34"/>
          <p:cNvSpPr/>
          <p:nvPr/>
        </p:nvSpPr>
        <p:spPr>
          <a:xfrm>
            <a:off x="8688070" y="5986780"/>
            <a:ext cx="1553210" cy="39878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/>
              <a:t>搜索引擎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  <p:tag name="COMMONDATA" val="eyJoZGlkIjoiYWQyMDkxOGZhMmNlZGMxYTRkY2NiMGE2MjdhZGE4ZG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8.95,&quot;left&quot;:451.65,&quot;top&quot;:288.7,&quot;width&quot;:453.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8.95,&quot;left&quot;:451.65,&quot;top&quot;:288.7,&quot;width&quot;:453.1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8.95,&quot;left&quot;:451.65,&quot;top&quot;:288.7,&quot;width&quot;:453.1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208.95,&quot;left&quot;:451.65,&quot;top&quot;:288.7,&quot;width&quot;:453.1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4.5,&quot;left&quot;:49.05,&quot;top&quot;:184.95,&quot;width&quot;:865.5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4.5,&quot;left&quot;:49.05,&quot;top&quot;:184.95,&quot;width&quot;:865.5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4.5,&quot;left&quot;:49.05,&quot;top&quot;:184.95,&quot;width&quot;:865.5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184.5,&quot;left&quot;:49.05,&quot;top&quot;:184.95,&quot;width&quot;:865.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624,&quot;width&quot;:8325}"/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47.5013385826772,&quot;left&quot;:371.861811023622,&quot;top&quot;:111.83496062992126,&quot;width&quot;:512.6926771653543}"/>
</p:tagLst>
</file>

<file path=ppt/theme/theme1.xml><?xml version="1.0" encoding="utf-8"?>
<a:theme xmlns:a="http://schemas.openxmlformats.org/drawingml/2006/main" name="1_Finance1_p">
  <a:themeElements>
    <a:clrScheme name="自定义 3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FF5050"/>
      </a:accent2>
      <a:accent3>
        <a:srgbClr val="E68422"/>
      </a:accent3>
      <a:accent4>
        <a:srgbClr val="846648"/>
      </a:accent4>
      <a:accent5>
        <a:srgbClr val="63891F"/>
      </a:accent5>
      <a:accent6>
        <a:srgbClr val="B2B2B2"/>
      </a:accent6>
      <a:hlink>
        <a:srgbClr val="3399FF"/>
      </a:hlink>
      <a:folHlink>
        <a:srgbClr val="63891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  <a:txDef>
      <a:spPr bwMode="auto">
        <a:solidFill>
          <a:srgbClr val="92D050"/>
        </a:solidFill>
        <a:ln w="9525" cap="flat" cmpd="sng" algn="ctr">
          <a:solidFill>
            <a:srgbClr val="217BB2">
              <a:shade val="95000"/>
              <a:satMod val="105000"/>
            </a:srgb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vert="eaVert" lIns="18000" rIns="18000" anchor="ctr"/>
      <a:lstStyle>
        <a:defPPr marL="0" marR="0" indent="0" algn="ctr" defTabSz="914400" eaLnBrk="0" fontAlgn="base" latinLnBrk="0" hangingPunct="0">
          <a:lnSpc>
            <a:spcPct val="120000"/>
          </a:lnSpc>
          <a:spcBef>
            <a:spcPts val="600"/>
          </a:spcBef>
          <a:spcAft>
            <a:spcPct val="0"/>
          </a:spcAft>
          <a:buClrTx/>
          <a:buSzTx/>
          <a:buFontTx/>
          <a:buNone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楷体" panose="02010609060101010101" pitchFamily="49" charset="-122"/>
            <a:ea typeface="楷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raClrSchemeLst>
    <a:extraClrScheme>
      <a:clrScheme name="Finance1_p 1">
        <a:dk1>
          <a:srgbClr val="000000"/>
        </a:dk1>
        <a:lt1>
          <a:srgbClr val="FFFFFF"/>
        </a:lt1>
        <a:dk2>
          <a:srgbClr val="294E91"/>
        </a:dk2>
        <a:lt2>
          <a:srgbClr val="969696"/>
        </a:lt2>
        <a:accent1>
          <a:srgbClr val="8CBE00"/>
        </a:accent1>
        <a:accent2>
          <a:srgbClr val="809DD0"/>
        </a:accent2>
        <a:accent3>
          <a:srgbClr val="FFFFFF"/>
        </a:accent3>
        <a:accent4>
          <a:srgbClr val="000000"/>
        </a:accent4>
        <a:accent5>
          <a:srgbClr val="C5DBAA"/>
        </a:accent5>
        <a:accent6>
          <a:srgbClr val="738EBC"/>
        </a:accent6>
        <a:hlink>
          <a:srgbClr val="7FAD7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2">
        <a:dk1>
          <a:srgbClr val="000000"/>
        </a:dk1>
        <a:lt1>
          <a:srgbClr val="FFFFFF"/>
        </a:lt1>
        <a:dk2>
          <a:srgbClr val="1C4C80"/>
        </a:dk2>
        <a:lt2>
          <a:srgbClr val="969696"/>
        </a:lt2>
        <a:accent1>
          <a:srgbClr val="317A43"/>
        </a:accent1>
        <a:accent2>
          <a:srgbClr val="A8C28E"/>
        </a:accent2>
        <a:accent3>
          <a:srgbClr val="FFFFFF"/>
        </a:accent3>
        <a:accent4>
          <a:srgbClr val="000000"/>
        </a:accent4>
        <a:accent5>
          <a:srgbClr val="ADBEB0"/>
        </a:accent5>
        <a:accent6>
          <a:srgbClr val="98B080"/>
        </a:accent6>
        <a:hlink>
          <a:srgbClr val="C0B24E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3">
        <a:dk1>
          <a:srgbClr val="000000"/>
        </a:dk1>
        <a:lt1>
          <a:srgbClr val="FFFFFF"/>
        </a:lt1>
        <a:dk2>
          <a:srgbClr val="2D2D9D"/>
        </a:dk2>
        <a:lt2>
          <a:srgbClr val="969696"/>
        </a:lt2>
        <a:accent1>
          <a:srgbClr val="1A71B2"/>
        </a:accent1>
        <a:accent2>
          <a:srgbClr val="AAAA54"/>
        </a:accent2>
        <a:accent3>
          <a:srgbClr val="FFFFFF"/>
        </a:accent3>
        <a:accent4>
          <a:srgbClr val="000000"/>
        </a:accent4>
        <a:accent5>
          <a:srgbClr val="ABBBD5"/>
        </a:accent5>
        <a:accent6>
          <a:srgbClr val="9A9A4B"/>
        </a:accent6>
        <a:hlink>
          <a:srgbClr val="678BC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2324</Words>
  <Application>Microsoft Macintosh PowerPoint</Application>
  <PresentationFormat>宽屏</PresentationFormat>
  <Paragraphs>240</Paragraphs>
  <Slides>34</Slides>
  <Notes>13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5" baseType="lpstr">
      <vt:lpstr>楷体</vt:lpstr>
      <vt:lpstr>宋体</vt:lpstr>
      <vt:lpstr>PingFang SC</vt:lpstr>
      <vt:lpstr>Arial</vt:lpstr>
      <vt:lpstr>Calibri</vt:lpstr>
      <vt:lpstr>Lucida Grande</vt:lpstr>
      <vt:lpstr>Times New Roman</vt:lpstr>
      <vt:lpstr>Verdana</vt:lpstr>
      <vt:lpstr>Wingdings</vt:lpstr>
      <vt:lpstr>1_Finance1_p</vt:lpstr>
      <vt:lpstr>Visio.Drawing.11</vt:lpstr>
      <vt:lpstr>生成式人工智能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多模态大语言模型MLLM</vt:lpstr>
      <vt:lpstr>PowerPoint 演示文稿</vt:lpstr>
      <vt:lpstr>多模态任务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text to go here</dc:title>
  <dc:creator>陆源</dc:creator>
  <cp:lastModifiedBy>Microsoft Office User</cp:lastModifiedBy>
  <cp:revision>3132</cp:revision>
  <dcterms:created xsi:type="dcterms:W3CDTF">2011-07-06T02:52:00Z</dcterms:created>
  <dcterms:modified xsi:type="dcterms:W3CDTF">2024-12-15T13:53:40Z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9E57A060297F40B88C3713E8C90A88D9_12</vt:lpwstr>
  </property>
  <property fmtid="{D5CDD505-2E9C-101B-9397-08002B2CF9AE}" pid="3" name="KSOProductBuildVer">
    <vt:lpwstr>2052-12.1.0.18276</vt:lpwstr>
  </property>
</Properties>
</file>